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56.jpg" ContentType="image/png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1106" r:id="rId2"/>
    <p:sldId id="11456" r:id="rId3"/>
    <p:sldId id="11411" r:id="rId4"/>
    <p:sldId id="1565" r:id="rId5"/>
    <p:sldId id="1444" r:id="rId6"/>
    <p:sldId id="1445" r:id="rId7"/>
    <p:sldId id="1447" r:id="rId8"/>
    <p:sldId id="1448" r:id="rId9"/>
    <p:sldId id="1517" r:id="rId10"/>
    <p:sldId id="11417" r:id="rId11"/>
    <p:sldId id="11460" r:id="rId12"/>
    <p:sldId id="11422" r:id="rId13"/>
    <p:sldId id="1316" r:id="rId14"/>
    <p:sldId id="11436" r:id="rId15"/>
    <p:sldId id="1596" r:id="rId16"/>
    <p:sldId id="1597" r:id="rId17"/>
    <p:sldId id="11457" r:id="rId18"/>
    <p:sldId id="1278" r:id="rId19"/>
    <p:sldId id="1571" r:id="rId20"/>
    <p:sldId id="11442" r:id="rId21"/>
    <p:sldId id="1452" r:id="rId22"/>
    <p:sldId id="1509" r:id="rId23"/>
    <p:sldId id="1453" r:id="rId24"/>
    <p:sldId id="11312" r:id="rId25"/>
    <p:sldId id="11317" r:id="rId26"/>
    <p:sldId id="11313" r:id="rId27"/>
    <p:sldId id="11445" r:id="rId28"/>
    <p:sldId id="11434" r:id="rId29"/>
    <p:sldId id="1461" r:id="rId30"/>
    <p:sldId id="11458" r:id="rId31"/>
    <p:sldId id="1405" r:id="rId32"/>
    <p:sldId id="1552" r:id="rId33"/>
    <p:sldId id="1487" r:id="rId34"/>
    <p:sldId id="1488" r:id="rId35"/>
    <p:sldId id="1489" r:id="rId36"/>
    <p:sldId id="11450" r:id="rId37"/>
    <p:sldId id="1561" r:id="rId38"/>
    <p:sldId id="1492" r:id="rId39"/>
    <p:sldId id="1493" r:id="rId40"/>
    <p:sldId id="1404" r:id="rId41"/>
    <p:sldId id="1358" r:id="rId42"/>
    <p:sldId id="1570" r:id="rId43"/>
    <p:sldId id="1466" r:id="rId44"/>
    <p:sldId id="1301" r:id="rId45"/>
    <p:sldId id="1470" r:id="rId46"/>
    <p:sldId id="11315" r:id="rId47"/>
    <p:sldId id="11296" r:id="rId48"/>
    <p:sldId id="11298" r:id="rId49"/>
    <p:sldId id="1109" r:id="rId50"/>
    <p:sldId id="1110" r:id="rId51"/>
    <p:sldId id="11302" r:id="rId52"/>
    <p:sldId id="11304" r:id="rId53"/>
    <p:sldId id="11459" r:id="rId54"/>
    <p:sldId id="11310" r:id="rId55"/>
    <p:sldId id="1506" r:id="rId56"/>
    <p:sldId id="888" r:id="rId57"/>
  </p:sldIdLst>
  <p:sldSz cx="12192000" cy="6858000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 8" initials="A8" lastIdx="1" clrIdx="6"/>
  <p:cmAuthor id="1" name="Zhewei Wei" initials="ZW" lastIdx="25" clrIdx="0"/>
  <p:cmAuthor id="8" name="Author 9" initials="A9" lastIdx="1" clrIdx="7"/>
  <p:cmAuthor id="2" name="LENOVO" initials="L" lastIdx="1" clrIdx="1"/>
  <p:cmAuthor id="9" name="ep437" initials="e" lastIdx="1" clrIdx="8"/>
  <p:cmAuthor id="3" name="Author 4" initials="A4" lastIdx="1" clrIdx="2"/>
  <p:cmAuthor id="4" name="Author 5" initials="A5" lastIdx="1" clrIdx="3"/>
  <p:cmAuthor id="5" name="Author 6" initials="A6" lastIdx="1" clrIdx="4"/>
  <p:cmAuthor id="6" name="Author 7" initials="A7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336699"/>
    <a:srgbClr val="DFDFFF"/>
    <a:srgbClr val="C25B0B"/>
    <a:srgbClr val="C11A23"/>
    <a:srgbClr val="FF10AC"/>
    <a:srgbClr val="00AEB1"/>
    <a:srgbClr val="FFFFFF"/>
    <a:srgbClr val="C15800"/>
    <a:srgbClr val="006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7" autoAdjust="0"/>
    <p:restoredTop sz="84213" autoAdjust="0"/>
  </p:normalViewPr>
  <p:slideViewPr>
    <p:cSldViewPr>
      <p:cViewPr varScale="1">
        <p:scale>
          <a:sx n="134" d="100"/>
          <a:sy n="134" d="100"/>
        </p:scale>
        <p:origin x="20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0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FBCCD8B8-93F4-4C70-A383-43DCA0CB6DC4}" type="datetimeFigureOut">
              <a:rPr lang="zh-CN" altLang="en-US"/>
              <a:pPr>
                <a:defRPr/>
              </a:pPr>
              <a:t>2023/3/14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EFD9F2D-5939-4EC6-AE7A-6788CECCF7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031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D94B953B-845D-4DE8-A66D-661AF37D9AFC}" type="datetimeFigureOut">
              <a:rPr lang="zh-CN" altLang="en-US"/>
              <a:pPr>
                <a:defRPr/>
              </a:pPr>
              <a:t>2023/3/14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DE6574-9F1F-4C27-A420-92E929B108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964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3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59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11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0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054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788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697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38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0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0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618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41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25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Symmetric,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semi-definite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214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6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477964" y="2996952"/>
            <a:ext cx="8026400" cy="1656184"/>
          </a:xfrm>
        </p:spPr>
        <p:txBody>
          <a:bodyPr/>
          <a:lstStyle>
            <a:lvl1pPr algn="ctr">
              <a:defRPr sz="3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506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85751" y="115888"/>
            <a:ext cx="11430000" cy="6456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376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219" y="115888"/>
            <a:ext cx="9810819" cy="1128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53285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601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15888"/>
            <a:ext cx="109728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12875"/>
            <a:ext cx="5384800" cy="4752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12875"/>
            <a:ext cx="5384800" cy="23002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865564"/>
            <a:ext cx="53848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121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15888"/>
            <a:ext cx="109728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412875"/>
            <a:ext cx="10972800" cy="475297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5216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25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27051" y="115888"/>
            <a:ext cx="109728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412875"/>
            <a:ext cx="53848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12875"/>
            <a:ext cx="53848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865564"/>
            <a:ext cx="53848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3865564"/>
            <a:ext cx="53848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432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15888"/>
            <a:ext cx="109728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12875"/>
            <a:ext cx="53848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12875"/>
            <a:ext cx="53848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400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796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500" y="115888"/>
            <a:ext cx="9620251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5751" y="1412876"/>
            <a:ext cx="561340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02351" y="1412876"/>
            <a:ext cx="561340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14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436311" y="258097"/>
            <a:ext cx="9620249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61366"/>
            <a:ext cx="114300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11377084" y="6546850"/>
            <a:ext cx="10160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519FEAF4-E7F3-47F3-9FA8-92F000B03308}" type="slidenum">
              <a:rPr lang="en-US" altLang="zh-CN" sz="1600" b="0" smtClean="0">
                <a:solidFill>
                  <a:schemeClr val="bg2"/>
                </a:solidFill>
                <a:latin typeface="Arial Black" panose="020B0A04020102020204" pitchFamily="34" charset="0"/>
              </a:rPr>
              <a:pPr algn="ctr" eaLnBrk="1" hangingPunct="1">
                <a:defRPr/>
              </a:pPr>
              <a:t>‹#›</a:t>
            </a:fld>
            <a:endParaRPr lang="en-US" altLang="zh-CN" sz="1600" b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925" y="980728"/>
            <a:ext cx="10293705" cy="45719"/>
          </a:xfrm>
          <a:prstGeom prst="rect">
            <a:avLst/>
          </a:prstGeom>
          <a:solidFill>
            <a:srgbClr val="02367B"/>
          </a:solidFill>
          <a:ln>
            <a:solidFill>
              <a:sysClr val="windowText" lastClr="000000">
                <a:lumMod val="95000"/>
                <a:lumOff val="5000"/>
              </a:sys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1036" name="Picture 12" descr="http://upload.univs.cn/2012/1012/1350027363463.jpg"/>
          <p:cNvPicPr>
            <a:picLocks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0" y="236338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317" r:id="rId1"/>
    <p:sldLayoutId id="2147488308" r:id="rId2"/>
    <p:sldLayoutId id="2147488309" r:id="rId3"/>
    <p:sldLayoutId id="2147488310" r:id="rId4"/>
    <p:sldLayoutId id="2147488311" r:id="rId5"/>
    <p:sldLayoutId id="2147488312" r:id="rId6"/>
    <p:sldLayoutId id="2147488313" r:id="rId7"/>
    <p:sldLayoutId id="2147488314" r:id="rId8"/>
    <p:sldLayoutId id="2147488315" r:id="rId9"/>
    <p:sldLayoutId id="2147488316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2407B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D94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黑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黑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黑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17.gif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0.png"/><Relationship Id="rId7" Type="http://schemas.openxmlformats.org/officeDocument/2006/relationships/image" Target="../media/image3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70.png"/><Relationship Id="rId10" Type="http://schemas.openxmlformats.org/officeDocument/2006/relationships/image" Target="../media/image30.png"/><Relationship Id="rId4" Type="http://schemas.openxmlformats.org/officeDocument/2006/relationships/image" Target="../media/image360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32.png"/><Relationship Id="rId7" Type="http://schemas.openxmlformats.org/officeDocument/2006/relationships/image" Target="../media/image3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500.png"/><Relationship Id="rId10" Type="http://schemas.openxmlformats.org/officeDocument/2006/relationships/image" Target="../media/image28.png"/><Relationship Id="rId4" Type="http://schemas.openxmlformats.org/officeDocument/2006/relationships/image" Target="../media/image41.png"/><Relationship Id="rId9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67.png"/><Relationship Id="rId7" Type="http://schemas.openxmlformats.org/officeDocument/2006/relationships/image" Target="../media/image2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5.gif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eg"/><Relationship Id="rId12" Type="http://schemas.openxmlformats.org/officeDocument/2006/relationships/image" Target="../media/image9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10" Type="http://schemas.openxmlformats.org/officeDocument/2006/relationships/image" Target="../media/image34.png"/><Relationship Id="rId9" Type="http://schemas.openxmlformats.org/officeDocument/2006/relationships/image" Target="../media/image93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4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12" Type="http://schemas.openxmlformats.org/officeDocument/2006/relationships/image" Target="../media/image73.png"/><Relationship Id="rId2" Type="http://schemas.openxmlformats.org/officeDocument/2006/relationships/image" Target="../media/image87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1200.png"/><Relationship Id="rId24" Type="http://schemas.openxmlformats.org/officeDocument/2006/relationships/image" Target="../media/image79.png"/><Relationship Id="rId5" Type="http://schemas.openxmlformats.org/officeDocument/2006/relationships/image" Target="../media/image124.png"/><Relationship Id="rId23" Type="http://schemas.openxmlformats.org/officeDocument/2006/relationships/image" Target="../media/image78.png"/><Relationship Id="rId10" Type="http://schemas.openxmlformats.org/officeDocument/2006/relationships/image" Target="../media/image128.png"/><Relationship Id="rId19" Type="http://schemas.openxmlformats.org/officeDocument/2006/relationships/image" Target="../media/image91.png"/><Relationship Id="rId4" Type="http://schemas.openxmlformats.org/officeDocument/2006/relationships/image" Target="../media/image1090.png"/><Relationship Id="rId22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3" Type="http://schemas.openxmlformats.org/officeDocument/2006/relationships/image" Target="../media/image71.png"/><Relationship Id="rId12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2.png"/><Relationship Id="rId11" Type="http://schemas.openxmlformats.org/officeDocument/2006/relationships/image" Target="../media/image1200.png"/><Relationship Id="rId5" Type="http://schemas.openxmlformats.org/officeDocument/2006/relationships/image" Target="../media/image124.png"/><Relationship Id="rId10" Type="http://schemas.openxmlformats.org/officeDocument/2006/relationships/image" Target="../media/image128.png"/><Relationship Id="rId4" Type="http://schemas.openxmlformats.org/officeDocument/2006/relationships/image" Target="../media/image1090.png"/><Relationship Id="rId1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8" Type="http://schemas.openxmlformats.org/officeDocument/2006/relationships/image" Target="../media/image100.png"/><Relationship Id="rId26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../media/image971.png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../media/image136.png"/><Relationship Id="rId20" Type="http://schemas.openxmlformats.org/officeDocument/2006/relationships/image" Target="../media/image107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2.png"/><Relationship Id="rId24" Type="http://schemas.openxmlformats.org/officeDocument/2006/relationships/image" Target="NULL"/><Relationship Id="rId5" Type="http://schemas.openxmlformats.org/officeDocument/2006/relationships/image" Target="../media/image99.png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../media/image101.png"/><Relationship Id="rId4" Type="http://schemas.openxmlformats.org/officeDocument/2006/relationships/image" Target="../media/image921.png"/><Relationship Id="rId9" Type="http://schemas.openxmlformats.org/officeDocument/2006/relationships/image" Target="../media/image1020.png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16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13" Type="http://schemas.openxmlformats.org/officeDocument/2006/relationships/image" Target="../media/image147.jpeg"/><Relationship Id="rId18" Type="http://schemas.openxmlformats.org/officeDocument/2006/relationships/image" Target="../media/image152.jpeg"/><Relationship Id="rId26" Type="http://schemas.openxmlformats.org/officeDocument/2006/relationships/image" Target="../media/image160.jpeg"/><Relationship Id="rId3" Type="http://schemas.openxmlformats.org/officeDocument/2006/relationships/image" Target="../media/image137.jfif"/><Relationship Id="rId21" Type="http://schemas.openxmlformats.org/officeDocument/2006/relationships/image" Target="../media/image155.jpeg"/><Relationship Id="rId7" Type="http://schemas.openxmlformats.org/officeDocument/2006/relationships/image" Target="../media/image141.jpeg"/><Relationship Id="rId12" Type="http://schemas.openxmlformats.org/officeDocument/2006/relationships/image" Target="../media/image146.jpeg"/><Relationship Id="rId17" Type="http://schemas.openxmlformats.org/officeDocument/2006/relationships/image" Target="../media/image151.jpeg"/><Relationship Id="rId25" Type="http://schemas.openxmlformats.org/officeDocument/2006/relationships/image" Target="../media/image159.jpeg"/><Relationship Id="rId2" Type="http://schemas.openxmlformats.org/officeDocument/2006/relationships/image" Target="../media/image136.jfif"/><Relationship Id="rId16" Type="http://schemas.openxmlformats.org/officeDocument/2006/relationships/image" Target="../media/image150.jpeg"/><Relationship Id="rId20" Type="http://schemas.openxmlformats.org/officeDocument/2006/relationships/image" Target="../media/image154.jpeg"/><Relationship Id="rId29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11" Type="http://schemas.openxmlformats.org/officeDocument/2006/relationships/image" Target="../media/image145.jpeg"/><Relationship Id="rId24" Type="http://schemas.openxmlformats.org/officeDocument/2006/relationships/image" Target="../media/image158.jpeg"/><Relationship Id="rId5" Type="http://schemas.openxmlformats.org/officeDocument/2006/relationships/image" Target="../media/image139.jfif"/><Relationship Id="rId15" Type="http://schemas.openxmlformats.org/officeDocument/2006/relationships/image" Target="../media/image149.jpeg"/><Relationship Id="rId23" Type="http://schemas.openxmlformats.org/officeDocument/2006/relationships/image" Target="../media/image157.jpg"/><Relationship Id="rId28" Type="http://schemas.openxmlformats.org/officeDocument/2006/relationships/image" Target="../media/image162.jpeg"/><Relationship Id="rId10" Type="http://schemas.openxmlformats.org/officeDocument/2006/relationships/image" Target="../media/image144.jpeg"/><Relationship Id="rId19" Type="http://schemas.openxmlformats.org/officeDocument/2006/relationships/image" Target="../media/image153.jpeg"/><Relationship Id="rId4" Type="http://schemas.openxmlformats.org/officeDocument/2006/relationships/image" Target="../media/image138.jfif"/><Relationship Id="rId9" Type="http://schemas.openxmlformats.org/officeDocument/2006/relationships/image" Target="../media/image143.png"/><Relationship Id="rId14" Type="http://schemas.openxmlformats.org/officeDocument/2006/relationships/image" Target="../media/image148.jfif"/><Relationship Id="rId22" Type="http://schemas.openxmlformats.org/officeDocument/2006/relationships/image" Target="../media/image156.jpg"/><Relationship Id="rId27" Type="http://schemas.openxmlformats.org/officeDocument/2006/relationships/image" Target="../media/image161.jpg"/><Relationship Id="rId30" Type="http://schemas.openxmlformats.org/officeDocument/2006/relationships/image" Target="../media/image16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2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3" descr="ppt_header2.jpg">
            <a:extLst>
              <a:ext uri="{FF2B5EF4-FFF2-40B4-BE49-F238E27FC236}">
                <a16:creationId xmlns:a16="http://schemas.microsoft.com/office/drawing/2014/main" id="{E5C77243-5926-E84F-897F-543467E8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843806"/>
            <a:ext cx="13368808" cy="237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ABDECD3-43FF-014D-93C9-3C727D9CE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1583" y="1843806"/>
            <a:ext cx="9756576" cy="222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" altLang="zh-CN" sz="4800" kern="0" dirty="0">
                <a:solidFill>
                  <a:schemeClr val="bg1"/>
                </a:solidFill>
                <a:effectLst/>
                <a:ea typeface="SimHei" panose="02010609060101010101" pitchFamily="49" charset="-122"/>
              </a:rPr>
              <a:t>Graph Convolutional Networks</a:t>
            </a:r>
            <a:r>
              <a:rPr lang="en-US" altLang="zh-CN" sz="4800" kern="0" dirty="0">
                <a:solidFill>
                  <a:schemeClr val="bg1"/>
                </a:solidFill>
                <a:effectLst/>
                <a:ea typeface="SimHei" panose="02010609060101010101" pitchFamily="49" charset="-122"/>
              </a:rPr>
              <a:t>:</a:t>
            </a:r>
          </a:p>
          <a:p>
            <a:pPr algn="ctr" eaLnBrk="1" hangingPunct="1"/>
            <a:r>
              <a:rPr lang="en-US" altLang="zh-CN" sz="4800" kern="0" dirty="0">
                <a:solidFill>
                  <a:schemeClr val="bg1"/>
                </a:solidFill>
                <a:effectLst/>
                <a:ea typeface="SimHei" panose="02010609060101010101" pitchFamily="49" charset="-122"/>
              </a:rPr>
              <a:t>Theory</a:t>
            </a:r>
            <a:r>
              <a:rPr lang="zh-CN" altLang="en-US" sz="4800" kern="0" dirty="0">
                <a:solidFill>
                  <a:schemeClr val="bg1"/>
                </a:solidFill>
                <a:effectLst/>
                <a:ea typeface="SimHei" panose="02010609060101010101" pitchFamily="49" charset="-122"/>
              </a:rPr>
              <a:t> </a:t>
            </a:r>
            <a:r>
              <a:rPr lang="en-US" altLang="zh-CN" sz="4800" kern="0" dirty="0">
                <a:solidFill>
                  <a:schemeClr val="bg1"/>
                </a:solidFill>
                <a:effectLst/>
                <a:ea typeface="SimHei" panose="02010609060101010101" pitchFamily="49" charset="-122"/>
              </a:rPr>
              <a:t>and</a:t>
            </a:r>
            <a:r>
              <a:rPr lang="zh-CN" altLang="en-US" sz="4800" kern="0" dirty="0">
                <a:solidFill>
                  <a:schemeClr val="bg1"/>
                </a:solidFill>
                <a:effectLst/>
                <a:ea typeface="SimHei" panose="02010609060101010101" pitchFamily="49" charset="-122"/>
              </a:rPr>
              <a:t> </a:t>
            </a:r>
            <a:r>
              <a:rPr lang="en-US" altLang="zh-CN" sz="4800" kern="0" dirty="0">
                <a:solidFill>
                  <a:schemeClr val="bg1"/>
                </a:solidFill>
                <a:effectLst/>
                <a:ea typeface="SimHei" panose="02010609060101010101" pitchFamily="49" charset="-122"/>
              </a:rPr>
              <a:t>Fundamentals</a:t>
            </a: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6F1EAB8D-DB7C-4C46-B7D1-81EB88655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5219" y="4476426"/>
            <a:ext cx="3141562" cy="72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3600" kern="0" dirty="0" err="1">
                <a:solidFill>
                  <a:schemeClr val="accent1">
                    <a:lumMod val="25000"/>
                  </a:schemeClr>
                </a:solidFill>
                <a:latin typeface="+mj-lt"/>
                <a:ea typeface="SimHei" panose="02010609060101010101" pitchFamily="49" charset="-122"/>
              </a:rPr>
              <a:t>Zhewei</a:t>
            </a:r>
            <a:r>
              <a:rPr lang="en-US" altLang="zh-CN" sz="3600" kern="0" dirty="0">
                <a:solidFill>
                  <a:schemeClr val="accent1">
                    <a:lumMod val="25000"/>
                  </a:schemeClr>
                </a:solidFill>
                <a:latin typeface="+mj-lt"/>
                <a:ea typeface="SimHei" panose="02010609060101010101" pitchFamily="49" charset="-122"/>
              </a:rPr>
              <a:t> Wei</a:t>
            </a:r>
          </a:p>
        </p:txBody>
      </p:sp>
      <p:pic>
        <p:nvPicPr>
          <p:cNvPr id="15" name="图片 14" descr="ruclogo.jpg">
            <a:extLst>
              <a:ext uri="{FF2B5EF4-FFF2-40B4-BE49-F238E27FC236}">
                <a16:creationId xmlns:a16="http://schemas.microsoft.com/office/drawing/2014/main" id="{9359ADB4-A18A-1442-AACE-B7F5C68CD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9336" y="301580"/>
            <a:ext cx="4218870" cy="10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8F6318-514F-A946-85D5-A8956FF02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55" y="388022"/>
            <a:ext cx="4523109" cy="836986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27AA401E-52AD-CB0B-6CC4-8BF728DF4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090" y="5373216"/>
            <a:ext cx="3141562" cy="72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kern="0" dirty="0">
                <a:solidFill>
                  <a:schemeClr val="accent1">
                    <a:lumMod val="25000"/>
                  </a:schemeClr>
                </a:solidFill>
                <a:latin typeface="+mj-lt"/>
                <a:ea typeface="SimHei" panose="02010609060101010101" pitchFamily="49" charset="-122"/>
              </a:rPr>
              <a:t>2023-03</a:t>
            </a:r>
          </a:p>
        </p:txBody>
      </p:sp>
    </p:spTree>
    <p:extLst>
      <p:ext uri="{BB962C8B-B14F-4D97-AF65-F5344CB8AC3E}">
        <p14:creationId xmlns:p14="http://schemas.microsoft.com/office/powerpoint/2010/main" val="143103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>
            <a:extLst>
              <a:ext uri="{FF2B5EF4-FFF2-40B4-BE49-F238E27FC236}">
                <a16:creationId xmlns:a16="http://schemas.microsoft.com/office/drawing/2014/main" id="{16545370-687A-E840-9A40-42573C3F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19" y="115888"/>
            <a:ext cx="9810819" cy="1128712"/>
          </a:xfrm>
        </p:spPr>
        <p:txBody>
          <a:bodyPr/>
          <a:lstStyle/>
          <a:p>
            <a:r>
              <a:rPr kumimoji="1" lang="en-US" altLang="zh-CN" dirty="0"/>
              <a:t>Graph Neural Network</a:t>
            </a:r>
            <a:endParaRPr lang="zh-CN" altLang="en-US" dirty="0"/>
          </a:p>
        </p:txBody>
      </p:sp>
      <p:cxnSp>
        <p:nvCxnSpPr>
          <p:cNvPr id="29" name="直线箭头连接符 17">
            <a:extLst>
              <a:ext uri="{FF2B5EF4-FFF2-40B4-BE49-F238E27FC236}">
                <a16:creationId xmlns:a16="http://schemas.microsoft.com/office/drawing/2014/main" id="{48310B2F-5EF6-444E-9FB4-69B362CB685C}"/>
              </a:ext>
            </a:extLst>
          </p:cNvPr>
          <p:cNvCxnSpPr>
            <a:cxnSpLocks/>
          </p:cNvCxnSpPr>
          <p:nvPr/>
        </p:nvCxnSpPr>
        <p:spPr>
          <a:xfrm>
            <a:off x="5435684" y="2891696"/>
            <a:ext cx="986618" cy="495289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33">
            <a:extLst>
              <a:ext uri="{FF2B5EF4-FFF2-40B4-BE49-F238E27FC236}">
                <a16:creationId xmlns:a16="http://schemas.microsoft.com/office/drawing/2014/main" id="{5B2EF601-6D84-4C06-9D7B-ACAB3869146E}"/>
              </a:ext>
            </a:extLst>
          </p:cNvPr>
          <p:cNvSpPr txBox="1"/>
          <p:nvPr/>
        </p:nvSpPr>
        <p:spPr>
          <a:xfrm>
            <a:off x="91776" y="2389828"/>
            <a:ext cx="2213706" cy="4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5" dirty="0">
                <a:solidFill>
                  <a:srgbClr val="FF0000"/>
                </a:solidFill>
                <a:latin typeface="+mn-lt"/>
                <a:ea typeface="SimHei" panose="02010609060101010101" pitchFamily="49" charset="-122"/>
              </a:rPr>
              <a:t>Graph Structure</a:t>
            </a:r>
            <a:endParaRPr kumimoji="1" lang="zh-CN" altLang="en-US" sz="2005" dirty="0">
              <a:solidFill>
                <a:srgbClr val="000000"/>
              </a:solidFill>
              <a:latin typeface="+mn-lt"/>
              <a:ea typeface="SimHei" panose="02010609060101010101" pitchFamily="49" charset="-122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1EE4D747-08A8-480F-9D7A-A3B1FB798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884" y="1808696"/>
            <a:ext cx="3003713" cy="165909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14">
            <a:extLst>
              <a:ext uri="{FF2B5EF4-FFF2-40B4-BE49-F238E27FC236}">
                <a16:creationId xmlns:a16="http://schemas.microsoft.com/office/drawing/2014/main" id="{ADA5BE88-FD95-4F37-A3B9-BCB4D3578A02}"/>
              </a:ext>
            </a:extLst>
          </p:cNvPr>
          <p:cNvSpPr txBox="1"/>
          <p:nvPr/>
        </p:nvSpPr>
        <p:spPr>
          <a:xfrm>
            <a:off x="205010" y="4639443"/>
            <a:ext cx="2235964" cy="37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5" dirty="0">
                <a:solidFill>
                  <a:srgbClr val="FF0000"/>
                </a:solidFill>
                <a:latin typeface="+mn-lt"/>
                <a:ea typeface="SimHei" panose="02010609060101010101" pitchFamily="49" charset="-122"/>
              </a:rPr>
              <a:t>Node Features</a:t>
            </a:r>
            <a:endParaRPr kumimoji="1" lang="zh-CN" altLang="en-US" sz="1805" dirty="0">
              <a:solidFill>
                <a:srgbClr val="000000"/>
              </a:solidFill>
              <a:latin typeface="+mn-lt"/>
              <a:ea typeface="SimHei" panose="02010609060101010101" pitchFamily="49" charset="-122"/>
            </a:endParaRPr>
          </a:p>
        </p:txBody>
      </p:sp>
      <p:cxnSp>
        <p:nvCxnSpPr>
          <p:cNvPr id="33" name="直线箭头连接符 18">
            <a:extLst>
              <a:ext uri="{FF2B5EF4-FFF2-40B4-BE49-F238E27FC236}">
                <a16:creationId xmlns:a16="http://schemas.microsoft.com/office/drawing/2014/main" id="{44E81E5B-B744-4385-AC8D-E4CBB988E464}"/>
              </a:ext>
            </a:extLst>
          </p:cNvPr>
          <p:cNvCxnSpPr>
            <a:cxnSpLocks/>
          </p:cNvCxnSpPr>
          <p:nvPr/>
        </p:nvCxnSpPr>
        <p:spPr>
          <a:xfrm flipV="1">
            <a:off x="5495947" y="3740739"/>
            <a:ext cx="926355" cy="64190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21">
            <a:extLst>
              <a:ext uri="{FF2B5EF4-FFF2-40B4-BE49-F238E27FC236}">
                <a16:creationId xmlns:a16="http://schemas.microsoft.com/office/drawing/2014/main" id="{FA5A2BA5-1F75-4CF0-880D-40F07667CE1B}"/>
              </a:ext>
            </a:extLst>
          </p:cNvPr>
          <p:cNvCxnSpPr>
            <a:cxnSpLocks/>
          </p:cNvCxnSpPr>
          <p:nvPr/>
        </p:nvCxnSpPr>
        <p:spPr>
          <a:xfrm>
            <a:off x="8353105" y="3467787"/>
            <a:ext cx="799175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23">
            <a:extLst>
              <a:ext uri="{FF2B5EF4-FFF2-40B4-BE49-F238E27FC236}">
                <a16:creationId xmlns:a16="http://schemas.microsoft.com/office/drawing/2014/main" id="{80F812FF-D502-496C-8738-0CD6DB59AC89}"/>
              </a:ext>
            </a:extLst>
          </p:cNvPr>
          <p:cNvSpPr txBox="1"/>
          <p:nvPr/>
        </p:nvSpPr>
        <p:spPr>
          <a:xfrm>
            <a:off x="9365368" y="4078754"/>
            <a:ext cx="2621622" cy="1017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5" dirty="0">
                <a:solidFill>
                  <a:srgbClr val="000000"/>
                </a:solidFill>
                <a:latin typeface="+mn-lt"/>
                <a:ea typeface="SimHei" panose="02010609060101010101" pitchFamily="49" charset="-122"/>
              </a:rPr>
              <a:t>Prediction, Recommendation,</a:t>
            </a:r>
          </a:p>
          <a:p>
            <a:pPr algn="ctr"/>
            <a:r>
              <a:rPr kumimoji="1" lang="en-US" altLang="zh-CN" sz="2005" dirty="0">
                <a:solidFill>
                  <a:srgbClr val="000000"/>
                </a:solidFill>
                <a:latin typeface="+mn-lt"/>
                <a:ea typeface="SimHei" panose="02010609060101010101" pitchFamily="49" charset="-122"/>
              </a:rPr>
              <a:t>Classification…</a:t>
            </a:r>
          </a:p>
        </p:txBody>
      </p:sp>
      <p:pic>
        <p:nvPicPr>
          <p:cNvPr id="36" name="Picture 2" descr="Content-Based Recommendation System | by Bindhu Balu | Medium">
            <a:extLst>
              <a:ext uri="{FF2B5EF4-FFF2-40B4-BE49-F238E27FC236}">
                <a16:creationId xmlns:a16="http://schemas.microsoft.com/office/drawing/2014/main" id="{F67F89F9-92C9-434C-B09D-106B251FB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01" b="9448"/>
          <a:stretch/>
        </p:blipFill>
        <p:spPr bwMode="auto">
          <a:xfrm>
            <a:off x="2252984" y="3935935"/>
            <a:ext cx="3187196" cy="1527957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GitHub - abd1007/Movie-Recommendation-System-Web-Application: Building a Movie  Recommendation System web application using Django framework and  Collaborative Filtering technique">
            <a:extLst>
              <a:ext uri="{FF2B5EF4-FFF2-40B4-BE49-F238E27FC236}">
                <a16:creationId xmlns:a16="http://schemas.microsoft.com/office/drawing/2014/main" id="{F61AA435-3837-4BD9-BCFC-F8EBB9297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6"/>
          <a:stretch/>
        </p:blipFill>
        <p:spPr bwMode="auto">
          <a:xfrm>
            <a:off x="9192344" y="2867778"/>
            <a:ext cx="2799853" cy="112244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7117953D-D178-4FC2-A77D-4E1A3C8359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270"/>
          <a:stretch/>
        </p:blipFill>
        <p:spPr>
          <a:xfrm>
            <a:off x="6454354" y="2720871"/>
            <a:ext cx="2005942" cy="14490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9" name="文本框 23">
            <a:extLst>
              <a:ext uri="{FF2B5EF4-FFF2-40B4-BE49-F238E27FC236}">
                <a16:creationId xmlns:a16="http://schemas.microsoft.com/office/drawing/2014/main" id="{CA33377A-AF43-4D1F-8BBB-B39F832BCA1B}"/>
              </a:ext>
            </a:extLst>
          </p:cNvPr>
          <p:cNvSpPr txBox="1"/>
          <p:nvPr/>
        </p:nvSpPr>
        <p:spPr>
          <a:xfrm>
            <a:off x="6399403" y="4223542"/>
            <a:ext cx="2254961" cy="4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5" dirty="0">
                <a:solidFill>
                  <a:srgbClr val="000000"/>
                </a:solidFill>
                <a:latin typeface="+mn-lt"/>
                <a:ea typeface="SimHei" panose="02010609060101010101" pitchFamily="49" charset="-122"/>
              </a:rPr>
              <a:t>GNNs</a:t>
            </a:r>
            <a:endParaRPr kumimoji="1" lang="zh-CN" altLang="en-US" sz="2005" dirty="0">
              <a:solidFill>
                <a:srgbClr val="000000"/>
              </a:solidFill>
              <a:latin typeface="+mn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66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4773E-9E64-4349-800D-52C13CDA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Neural Network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E9F16E-F577-C943-8E04-EA326F6B9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sz="2800" dirty="0"/>
                  <a:t>Graph Convolution Neural Network</a:t>
                </a:r>
                <a:r>
                  <a:rPr kumimoji="1" lang="en-US" altLang="zh-CN" sz="2800" dirty="0"/>
                  <a:t>(GCN) 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[</a:t>
                </a:r>
                <a:r>
                  <a:rPr kumimoji="1" lang="en-US" altLang="zh-CN" sz="2400" dirty="0" err="1">
                    <a:solidFill>
                      <a:srgbClr val="0070C0"/>
                    </a:solidFill>
                    <a:ea typeface="SimHei" panose="02010609060101010101" pitchFamily="49" charset="-122"/>
                  </a:rPr>
                  <a:t>Kipf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ea typeface="SimHei" panose="02010609060101010101" pitchFamily="49" charset="-122"/>
                  </a:rPr>
                  <a:t> et al.,2017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]</a:t>
                </a:r>
              </a:p>
              <a:p>
                <a:pPr lvl="1"/>
                <a:r>
                  <a:rPr kumimoji="1" lang="en-US" altLang="zh-CN" sz="2400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Aggregating the neighbors’ node features,</a:t>
                </a:r>
              </a:p>
              <a:p>
                <a:pPr lvl="1"/>
                <a:r>
                  <a:rPr kumimoji="1" lang="en-US" altLang="zh-CN" sz="2400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Training the weights with </a:t>
                </a:r>
                <a:r>
                  <a:rPr kumimoji="1" lang="en-US" altLang="zh-CN" sz="2400" dirty="0">
                    <a:solidFill>
                      <a:srgbClr val="FF0000"/>
                    </a:solidFill>
                    <a:ea typeface="SimHei" panose="02010609060101010101" pitchFamily="49" charset="-122"/>
                  </a:rPr>
                  <a:t>Message-Passing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ea typeface="SimHei" panose="02010609060101010101" pitchFamily="49" charset="-122"/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  <a:ea typeface="SimHei" panose="02010609060101010101" pitchFamily="49" charset="-122"/>
                  </a:rPr>
                  <a:t>Scheme</a:t>
                </a:r>
              </a:p>
              <a:p>
                <a:pPr lvl="1"/>
                <a:r>
                  <a:rPr kumimoji="1" lang="en-US" altLang="zh-CN" sz="2400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Architecture:</a:t>
                </a:r>
                <a:endParaRPr lang="en-US" altLang="zh-CN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 marL="457200" lvl="1" indent="0">
                  <a:buNone/>
                </a:pPr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E9F16E-F577-C943-8E04-EA326F6B9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>
            <a:extLst>
              <a:ext uri="{FF2B5EF4-FFF2-40B4-BE49-F238E27FC236}">
                <a16:creationId xmlns:a16="http://schemas.microsoft.com/office/drawing/2014/main" id="{2B0C0B5C-F7E1-D944-9760-E9E6735F2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0" y="3495928"/>
            <a:ext cx="7493368" cy="29625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310269-DD6E-2341-9E71-52DA4CB774E1}"/>
              </a:ext>
            </a:extLst>
          </p:cNvPr>
          <p:cNvSpPr txBox="1"/>
          <p:nvPr/>
        </p:nvSpPr>
        <p:spPr>
          <a:xfrm>
            <a:off x="7850741" y="3456159"/>
            <a:ext cx="172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0000"/>
                </a:solidFill>
                <a:ea typeface="SimHei" panose="02010609060101010101" pitchFamily="49" charset="-122"/>
              </a:rPr>
              <a:t>neural networks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454C9F-70C4-3B46-AD38-1EEE0129FFBE}"/>
              </a:ext>
            </a:extLst>
          </p:cNvPr>
          <p:cNvSpPr txBox="1"/>
          <p:nvPr/>
        </p:nvSpPr>
        <p:spPr>
          <a:xfrm>
            <a:off x="7850741" y="4471409"/>
            <a:ext cx="172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0000"/>
                </a:solidFill>
                <a:ea typeface="SimHei" panose="02010609060101010101" pitchFamily="49" charset="-122"/>
              </a:rPr>
              <a:t>neural networks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7E8D05-2138-F444-AA5C-18342023A3D0}"/>
              </a:ext>
            </a:extLst>
          </p:cNvPr>
          <p:cNvSpPr txBox="1"/>
          <p:nvPr/>
        </p:nvSpPr>
        <p:spPr>
          <a:xfrm>
            <a:off x="7850741" y="5464967"/>
            <a:ext cx="172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0000"/>
                </a:solidFill>
                <a:ea typeface="SimHei" panose="02010609060101010101" pitchFamily="49" charset="-122"/>
              </a:rPr>
              <a:t>neural networks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FDB71B-F413-1A46-8F71-81523288387B}"/>
              </a:ext>
            </a:extLst>
          </p:cNvPr>
          <p:cNvSpPr txBox="1"/>
          <p:nvPr/>
        </p:nvSpPr>
        <p:spPr>
          <a:xfrm>
            <a:off x="6390465" y="4753676"/>
            <a:ext cx="860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ea typeface="SimHei" panose="02010609060101010101" pitchFamily="49" charset="-122"/>
              </a:rPr>
              <a:t>neural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963D78-F9F5-0347-AB64-FFF3583C84DF}"/>
              </a:ext>
            </a:extLst>
          </p:cNvPr>
          <p:cNvSpPr txBox="1"/>
          <p:nvPr/>
        </p:nvSpPr>
        <p:spPr>
          <a:xfrm>
            <a:off x="6305689" y="4985898"/>
            <a:ext cx="1034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ea typeface="SimHei" panose="02010609060101010101" pitchFamily="49" charset="-122"/>
              </a:rPr>
              <a:t>networks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5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9B0E9-E57B-764E-BDB4-6EA302BC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Message passing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55038-B248-FA48-BE2A-7F64B70D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25A51E-EFDE-0040-AB6F-E5B26D013C2C}"/>
              </a:ext>
            </a:extLst>
          </p:cNvPr>
          <p:cNvGrpSpPr/>
          <p:nvPr/>
        </p:nvGrpSpPr>
        <p:grpSpPr>
          <a:xfrm>
            <a:off x="9192344" y="1235414"/>
            <a:ext cx="1439710" cy="1185474"/>
            <a:chOff x="227645" y="3333213"/>
            <a:chExt cx="2616163" cy="2055810"/>
          </a:xfrm>
          <a:solidFill>
            <a:schemeClr val="bg1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BDD04C9-2CB0-F740-BB54-ACD2134500BF}"/>
                </a:ext>
              </a:extLst>
            </p:cNvPr>
            <p:cNvSpPr/>
            <p:nvPr/>
          </p:nvSpPr>
          <p:spPr>
            <a:xfrm>
              <a:off x="1456091" y="333321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1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2EBBDFF-FAA3-BF4A-98A7-6E77BACAF19E}"/>
                </a:ext>
              </a:extLst>
            </p:cNvPr>
            <p:cNvSpPr/>
            <p:nvPr/>
          </p:nvSpPr>
          <p:spPr>
            <a:xfrm>
              <a:off x="462534" y="4033540"/>
              <a:ext cx="360040" cy="360040"/>
            </a:xfrm>
            <a:prstGeom prst="ellipse">
              <a:avLst/>
            </a:prstGeom>
            <a:grp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0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EA2800A-91B0-6746-8CCA-893F0713D0CC}"/>
                </a:ext>
              </a:extLst>
            </p:cNvPr>
            <p:cNvSpPr/>
            <p:nvPr/>
          </p:nvSpPr>
          <p:spPr>
            <a:xfrm>
              <a:off x="2022118" y="4004195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2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线箭头连接符 6">
              <a:extLst>
                <a:ext uri="{FF2B5EF4-FFF2-40B4-BE49-F238E27FC236}">
                  <a16:creationId xmlns:a16="http://schemas.microsoft.com/office/drawing/2014/main" id="{5ECF61D7-8FF7-A34A-A11F-949A49AF8B2C}"/>
                </a:ext>
              </a:extLst>
            </p:cNvPr>
            <p:cNvCxnSpPr>
              <a:cxnSpLocks/>
              <a:stCxn id="5" idx="2"/>
              <a:endCxn id="6" idx="7"/>
            </p:cNvCxnSpPr>
            <p:nvPr/>
          </p:nvCxnSpPr>
          <p:spPr>
            <a:xfrm flipH="1">
              <a:off x="769847" y="3513233"/>
              <a:ext cx="686244" cy="573034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93E5420-3C9A-4F45-95E8-5E9A6BD2E451}"/>
                </a:ext>
              </a:extLst>
            </p:cNvPr>
            <p:cNvSpPr/>
            <p:nvPr/>
          </p:nvSpPr>
          <p:spPr>
            <a:xfrm>
              <a:off x="227645" y="4991410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3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0877D94-F40F-4348-AB86-1E913702BD17}"/>
                </a:ext>
              </a:extLst>
            </p:cNvPr>
            <p:cNvSpPr/>
            <p:nvPr/>
          </p:nvSpPr>
          <p:spPr>
            <a:xfrm>
              <a:off x="1321089" y="502898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4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FB0C122-879F-F247-857D-991B60783D58}"/>
                </a:ext>
              </a:extLst>
            </p:cNvPr>
            <p:cNvSpPr/>
            <p:nvPr/>
          </p:nvSpPr>
          <p:spPr>
            <a:xfrm>
              <a:off x="2483768" y="466894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5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5A9296D-3D12-E749-A478-8527774404F2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822574" y="4184215"/>
              <a:ext cx="1199544" cy="29345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33C4BFD0-5243-0542-91F9-FE3CC5047BCD}"/>
                </a:ext>
              </a:extLst>
            </p:cNvPr>
            <p:cNvCxnSpPr>
              <a:cxnSpLocks/>
              <a:stCxn id="9" idx="0"/>
              <a:endCxn id="6" idx="4"/>
            </p:cNvCxnSpPr>
            <p:nvPr/>
          </p:nvCxnSpPr>
          <p:spPr>
            <a:xfrm flipV="1">
              <a:off x="407665" y="4393580"/>
              <a:ext cx="234889" cy="59783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箭头连接符 14">
              <a:extLst>
                <a:ext uri="{FF2B5EF4-FFF2-40B4-BE49-F238E27FC236}">
                  <a16:creationId xmlns:a16="http://schemas.microsoft.com/office/drawing/2014/main" id="{072CF792-BA18-124C-92EE-FD623C04F14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1681129" y="4848963"/>
              <a:ext cx="802639" cy="36004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箭头连接符 16">
              <a:extLst>
                <a:ext uri="{FF2B5EF4-FFF2-40B4-BE49-F238E27FC236}">
                  <a16:creationId xmlns:a16="http://schemas.microsoft.com/office/drawing/2014/main" id="{9F20B028-AA14-2741-8655-F63CBAA67AA1}"/>
                </a:ext>
              </a:extLst>
            </p:cNvPr>
            <p:cNvCxnSpPr>
              <a:cxnSpLocks/>
              <a:stCxn id="5" idx="6"/>
              <a:endCxn id="7" idx="0"/>
            </p:cNvCxnSpPr>
            <p:nvPr/>
          </p:nvCxnSpPr>
          <p:spPr>
            <a:xfrm>
              <a:off x="1816131" y="3513233"/>
              <a:ext cx="386007" cy="49096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箭头连接符 17">
              <a:extLst>
                <a:ext uri="{FF2B5EF4-FFF2-40B4-BE49-F238E27FC236}">
                  <a16:creationId xmlns:a16="http://schemas.microsoft.com/office/drawing/2014/main" id="{060354CB-8A14-AB47-A1C4-70F5BEB74836}"/>
                </a:ext>
              </a:extLst>
            </p:cNvPr>
            <p:cNvCxnSpPr>
              <a:cxnSpLocks/>
              <a:stCxn id="10" idx="7"/>
              <a:endCxn id="7" idx="3"/>
            </p:cNvCxnSpPr>
            <p:nvPr/>
          </p:nvCxnSpPr>
          <p:spPr>
            <a:xfrm flipV="1">
              <a:off x="1628402" y="4311508"/>
              <a:ext cx="446443" cy="77020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箭头连接符 18">
              <a:extLst>
                <a:ext uri="{FF2B5EF4-FFF2-40B4-BE49-F238E27FC236}">
                  <a16:creationId xmlns:a16="http://schemas.microsoft.com/office/drawing/2014/main" id="{87EA5587-9E81-F345-BCAA-8411EF4A1F77}"/>
                </a:ext>
              </a:extLst>
            </p:cNvPr>
            <p:cNvCxnSpPr>
              <a:cxnSpLocks/>
              <a:stCxn id="7" idx="6"/>
              <a:endCxn id="11" idx="0"/>
            </p:cNvCxnSpPr>
            <p:nvPr/>
          </p:nvCxnSpPr>
          <p:spPr>
            <a:xfrm>
              <a:off x="2382158" y="4184215"/>
              <a:ext cx="281630" cy="484728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0375ED9-BAB3-074F-BB32-9558882B6669}"/>
              </a:ext>
            </a:extLst>
          </p:cNvPr>
          <p:cNvGrpSpPr/>
          <p:nvPr/>
        </p:nvGrpSpPr>
        <p:grpSpPr>
          <a:xfrm>
            <a:off x="4209031" y="1158484"/>
            <a:ext cx="2088443" cy="1212990"/>
            <a:chOff x="2685030" y="1280984"/>
            <a:chExt cx="2088443" cy="1212990"/>
          </a:xfrm>
        </p:grpSpPr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2EBD0C05-6FF6-FB41-89B9-D950C3C08265}"/>
                </a:ext>
              </a:extLst>
            </p:cNvPr>
            <p:cNvSpPr/>
            <p:nvPr/>
          </p:nvSpPr>
          <p:spPr>
            <a:xfrm>
              <a:off x="3112482" y="1280984"/>
              <a:ext cx="783393" cy="470317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B0B12E7-C965-3843-A100-1F4A8E1EEB7B}"/>
                </a:ext>
              </a:extLst>
            </p:cNvPr>
            <p:cNvSpPr/>
            <p:nvPr/>
          </p:nvSpPr>
          <p:spPr>
            <a:xfrm>
              <a:off x="2685030" y="1978469"/>
              <a:ext cx="2088443" cy="515505"/>
            </a:xfrm>
            <a:prstGeom prst="rect">
              <a:avLst/>
            </a:prstGeom>
            <a:solidFill>
              <a:srgbClr val="7030A0">
                <a:alpha val="38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representation of previous layer</a:t>
              </a:r>
            </a:p>
          </p:txBody>
        </p:sp>
        <p:cxnSp>
          <p:nvCxnSpPr>
            <p:cNvPr id="35" name="直线箭头连接符 24">
              <a:extLst>
                <a:ext uri="{FF2B5EF4-FFF2-40B4-BE49-F238E27FC236}">
                  <a16:creationId xmlns:a16="http://schemas.microsoft.com/office/drawing/2014/main" id="{19548401-B1DF-6F45-9640-3D27EB0A4011}"/>
                </a:ext>
              </a:extLst>
            </p:cNvPr>
            <p:cNvCxnSpPr>
              <a:cxnSpLocks/>
              <a:stCxn id="34" idx="0"/>
              <a:endCxn id="33" idx="2"/>
            </p:cNvCxnSpPr>
            <p:nvPr/>
          </p:nvCxnSpPr>
          <p:spPr bwMode="auto">
            <a:xfrm flipH="1" flipV="1">
              <a:off x="3504179" y="1751301"/>
              <a:ext cx="225073" cy="227168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7030A0"/>
              </a:solidFill>
              <a:prstDash val="dash"/>
              <a:round/>
              <a:headEnd type="none" w="lg" len="lg"/>
              <a:tailEnd type="triangle"/>
            </a:ln>
            <a:effectLst/>
          </p:spPr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A3773E1-A06F-0F47-8BEC-76092A59C41B}"/>
              </a:ext>
            </a:extLst>
          </p:cNvPr>
          <p:cNvGrpSpPr/>
          <p:nvPr/>
        </p:nvGrpSpPr>
        <p:grpSpPr>
          <a:xfrm>
            <a:off x="1794033" y="1158484"/>
            <a:ext cx="2644703" cy="1212990"/>
            <a:chOff x="141566" y="1265095"/>
            <a:chExt cx="2644703" cy="1212990"/>
          </a:xfrm>
        </p:grpSpPr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DDAB87F8-A5F2-CA41-90EC-EBBC1E8ACA9E}"/>
                </a:ext>
              </a:extLst>
            </p:cNvPr>
            <p:cNvSpPr/>
            <p:nvPr/>
          </p:nvSpPr>
          <p:spPr>
            <a:xfrm>
              <a:off x="2407031" y="1265095"/>
              <a:ext cx="379238" cy="470317"/>
            </a:xfrm>
            <a:prstGeom prst="rect">
              <a:avLst/>
            </a:prstGeom>
            <a:solidFill>
              <a:schemeClr val="accent6">
                <a:alpha val="25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21">
                  <a:extLst>
                    <a:ext uri="{FF2B5EF4-FFF2-40B4-BE49-F238E27FC236}">
                      <a16:creationId xmlns:a16="http://schemas.microsoft.com/office/drawing/2014/main" id="{E3B517DA-C271-9445-B3B5-07778B640D95}"/>
                    </a:ext>
                  </a:extLst>
                </p:cNvPr>
                <p:cNvSpPr/>
                <p:nvPr/>
              </p:nvSpPr>
              <p:spPr>
                <a:xfrm>
                  <a:off x="141566" y="1962581"/>
                  <a:ext cx="1899273" cy="515504"/>
                </a:xfrm>
                <a:prstGeom prst="rect">
                  <a:avLst/>
                </a:prstGeom>
                <a:solidFill>
                  <a:schemeClr val="accent6">
                    <a:alpha val="38000"/>
                  </a:schemeClr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kumimoji="1" lang="en-GB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kumimoji="1" lang="en-GB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kumimoji="1" lang="en-GB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8" name="Rectangle 21">
                  <a:extLst>
                    <a:ext uri="{FF2B5EF4-FFF2-40B4-BE49-F238E27FC236}">
                      <a16:creationId xmlns:a16="http://schemas.microsoft.com/office/drawing/2014/main" id="{E3B517DA-C271-9445-B3B5-07778B640D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566" y="1962581"/>
                  <a:ext cx="1899273" cy="515504"/>
                </a:xfrm>
                <a:prstGeom prst="rect">
                  <a:avLst/>
                </a:prstGeom>
                <a:blipFill>
                  <a:blip r:embed="rId2"/>
                  <a:stretch>
                    <a:fillRect l="-3289"/>
                  </a:stretch>
                </a:blipFill>
                <a:ln w="12700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任意多边形 65">
              <a:extLst>
                <a:ext uri="{FF2B5EF4-FFF2-40B4-BE49-F238E27FC236}">
                  <a16:creationId xmlns:a16="http://schemas.microsoft.com/office/drawing/2014/main" id="{87AE0A17-C3DA-ED45-B187-B638A88AB83E}"/>
                </a:ext>
              </a:extLst>
            </p:cNvPr>
            <p:cNvSpPr/>
            <p:nvPr/>
          </p:nvSpPr>
          <p:spPr bwMode="auto">
            <a:xfrm rot="20865779" flipV="1">
              <a:off x="2013031" y="1706125"/>
              <a:ext cx="639838" cy="446452"/>
            </a:xfrm>
            <a:custGeom>
              <a:avLst/>
              <a:gdLst>
                <a:gd name="connsiteX0" fmla="*/ 0 w 4221622"/>
                <a:gd name="connsiteY0" fmla="*/ 5697 h 1937047"/>
                <a:gd name="connsiteX1" fmla="*/ 521293 w 4221622"/>
                <a:gd name="connsiteY1" fmla="*/ 5697 h 1937047"/>
                <a:gd name="connsiteX2" fmla="*/ 1230594 w 4221622"/>
                <a:gd name="connsiteY2" fmla="*/ 39881 h 1937047"/>
                <a:gd name="connsiteX3" fmla="*/ 2119357 w 4221622"/>
                <a:gd name="connsiteY3" fmla="*/ 142430 h 1937047"/>
                <a:gd name="connsiteX4" fmla="*/ 3127761 w 4221622"/>
                <a:gd name="connsiteY4" fmla="*/ 450079 h 1937047"/>
                <a:gd name="connsiteX5" fmla="*/ 3837062 w 4221622"/>
                <a:gd name="connsiteY5" fmla="*/ 937189 h 1937047"/>
                <a:gd name="connsiteX6" fmla="*/ 4221622 w 4221622"/>
                <a:gd name="connsiteY6" fmla="*/ 1937047 h 193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1622" h="1937047">
                  <a:moveTo>
                    <a:pt x="0" y="5697"/>
                  </a:moveTo>
                  <a:cubicBezTo>
                    <a:pt x="158097" y="2848"/>
                    <a:pt x="316194" y="0"/>
                    <a:pt x="521293" y="5697"/>
                  </a:cubicBezTo>
                  <a:cubicBezTo>
                    <a:pt x="726392" y="11394"/>
                    <a:pt x="964250" y="17092"/>
                    <a:pt x="1230594" y="39881"/>
                  </a:cubicBezTo>
                  <a:cubicBezTo>
                    <a:pt x="1496938" y="62670"/>
                    <a:pt x="1803162" y="74064"/>
                    <a:pt x="2119357" y="142430"/>
                  </a:cubicBezTo>
                  <a:cubicBezTo>
                    <a:pt x="2435552" y="210796"/>
                    <a:pt x="2841477" y="317619"/>
                    <a:pt x="3127761" y="450079"/>
                  </a:cubicBezTo>
                  <a:cubicBezTo>
                    <a:pt x="3414045" y="582539"/>
                    <a:pt x="3654752" y="689361"/>
                    <a:pt x="3837062" y="937189"/>
                  </a:cubicBezTo>
                  <a:cubicBezTo>
                    <a:pt x="4019372" y="1185017"/>
                    <a:pt x="4120497" y="1561032"/>
                    <a:pt x="4221622" y="1937047"/>
                  </a:cubicBezTo>
                </a:path>
              </a:pathLst>
            </a:custGeom>
            <a:noFill/>
            <a:ln w="15875" cap="flat" cmpd="sng" algn="ctr">
              <a:solidFill>
                <a:schemeClr val="accent6"/>
              </a:solidFill>
              <a:prstDash val="dash"/>
              <a:round/>
              <a:headEnd type="none" w="lg" len="lg"/>
              <a:tailEnd type="triangle" w="sm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Rectangle 21">
            <a:extLst>
              <a:ext uri="{FF2B5EF4-FFF2-40B4-BE49-F238E27FC236}">
                <a16:creationId xmlns:a16="http://schemas.microsoft.com/office/drawing/2014/main" id="{6FF8F7AE-EA88-8B40-A11E-F69159F6E7E1}"/>
              </a:ext>
            </a:extLst>
          </p:cNvPr>
          <p:cNvSpPr/>
          <p:nvPr/>
        </p:nvSpPr>
        <p:spPr>
          <a:xfrm>
            <a:off x="5637538" y="1150654"/>
            <a:ext cx="812682" cy="470316"/>
          </a:xfrm>
          <a:prstGeom prst="rect">
            <a:avLst/>
          </a:prstGeom>
          <a:solidFill>
            <a:schemeClr val="accent2">
              <a:alpha val="2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任意多边形 65">
            <a:extLst>
              <a:ext uri="{FF2B5EF4-FFF2-40B4-BE49-F238E27FC236}">
                <a16:creationId xmlns:a16="http://schemas.microsoft.com/office/drawing/2014/main" id="{B50000D1-C687-6C44-A017-1DF6B510EC7E}"/>
              </a:ext>
            </a:extLst>
          </p:cNvPr>
          <p:cNvSpPr/>
          <p:nvPr/>
        </p:nvSpPr>
        <p:spPr bwMode="auto">
          <a:xfrm rot="11919504">
            <a:off x="6254811" y="1728120"/>
            <a:ext cx="677365" cy="45719"/>
          </a:xfrm>
          <a:custGeom>
            <a:avLst/>
            <a:gdLst>
              <a:gd name="connsiteX0" fmla="*/ 0 w 4221622"/>
              <a:gd name="connsiteY0" fmla="*/ 5697 h 1937047"/>
              <a:gd name="connsiteX1" fmla="*/ 521293 w 4221622"/>
              <a:gd name="connsiteY1" fmla="*/ 5697 h 1937047"/>
              <a:gd name="connsiteX2" fmla="*/ 1230594 w 4221622"/>
              <a:gd name="connsiteY2" fmla="*/ 39881 h 1937047"/>
              <a:gd name="connsiteX3" fmla="*/ 2119357 w 4221622"/>
              <a:gd name="connsiteY3" fmla="*/ 142430 h 1937047"/>
              <a:gd name="connsiteX4" fmla="*/ 3127761 w 4221622"/>
              <a:gd name="connsiteY4" fmla="*/ 450079 h 1937047"/>
              <a:gd name="connsiteX5" fmla="*/ 3837062 w 4221622"/>
              <a:gd name="connsiteY5" fmla="*/ 937189 h 1937047"/>
              <a:gd name="connsiteX6" fmla="*/ 4221622 w 4221622"/>
              <a:gd name="connsiteY6" fmla="*/ 1937047 h 193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1622" h="1937047">
                <a:moveTo>
                  <a:pt x="0" y="5697"/>
                </a:moveTo>
                <a:cubicBezTo>
                  <a:pt x="158097" y="2848"/>
                  <a:pt x="316194" y="0"/>
                  <a:pt x="521293" y="5697"/>
                </a:cubicBezTo>
                <a:cubicBezTo>
                  <a:pt x="726392" y="11394"/>
                  <a:pt x="964250" y="17092"/>
                  <a:pt x="1230594" y="39881"/>
                </a:cubicBezTo>
                <a:cubicBezTo>
                  <a:pt x="1496938" y="62670"/>
                  <a:pt x="1803162" y="74064"/>
                  <a:pt x="2119357" y="142430"/>
                </a:cubicBezTo>
                <a:cubicBezTo>
                  <a:pt x="2435552" y="210796"/>
                  <a:pt x="2841477" y="317619"/>
                  <a:pt x="3127761" y="450079"/>
                </a:cubicBezTo>
                <a:cubicBezTo>
                  <a:pt x="3414045" y="582539"/>
                  <a:pt x="3654752" y="689361"/>
                  <a:pt x="3837062" y="937189"/>
                </a:cubicBezTo>
                <a:cubicBezTo>
                  <a:pt x="4019372" y="1185017"/>
                  <a:pt x="4120497" y="1561032"/>
                  <a:pt x="4221622" y="1937047"/>
                </a:cubicBezTo>
              </a:path>
            </a:pathLst>
          </a:custGeom>
          <a:noFill/>
          <a:ln w="15875" cap="flat" cmpd="sng" algn="ctr">
            <a:solidFill>
              <a:schemeClr val="accent2"/>
            </a:solidFill>
            <a:prstDash val="dash"/>
            <a:round/>
            <a:headEnd type="none" w="lg" len="lg"/>
            <a:tailEnd type="triangle" w="sm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DF23F84-9ECC-D94C-BA3F-3134D9B9280E}"/>
                  </a:ext>
                </a:extLst>
              </p:cNvPr>
              <p:cNvSpPr/>
              <p:nvPr/>
            </p:nvSpPr>
            <p:spPr>
              <a:xfrm>
                <a:off x="1808730" y="1083445"/>
                <a:ext cx="5106783" cy="666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DF23F84-9ECC-D94C-BA3F-3134D9B92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30" y="1083445"/>
                <a:ext cx="5106783" cy="66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21">
            <a:extLst>
              <a:ext uri="{FF2B5EF4-FFF2-40B4-BE49-F238E27FC236}">
                <a16:creationId xmlns:a16="http://schemas.microsoft.com/office/drawing/2014/main" id="{8517ABB7-C8AD-E94C-B8D6-C0E55C69C90B}"/>
              </a:ext>
            </a:extLst>
          </p:cNvPr>
          <p:cNvSpPr/>
          <p:nvPr/>
        </p:nvSpPr>
        <p:spPr>
          <a:xfrm>
            <a:off x="6581557" y="1855970"/>
            <a:ext cx="1714181" cy="515504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weight matrix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B97EA8E-DE8C-D547-8168-B9BDED4DF3D0}"/>
              </a:ext>
            </a:extLst>
          </p:cNvPr>
          <p:cNvSpPr/>
          <p:nvPr/>
        </p:nvSpPr>
        <p:spPr>
          <a:xfrm>
            <a:off x="1703512" y="3114402"/>
            <a:ext cx="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</a:rPr>
              <a:t>x</a:t>
            </a:r>
            <a:r>
              <a:rPr kumimoji="1" lang="en-US" altLang="zh-CN" sz="1800" baseline="-25000" dirty="0">
                <a:solidFill>
                  <a:srgbClr val="FF0000"/>
                </a:solidFill>
              </a:rPr>
              <a:t>0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46" name="表格 10">
            <a:extLst>
              <a:ext uri="{FF2B5EF4-FFF2-40B4-BE49-F238E27FC236}">
                <a16:creationId xmlns:a16="http://schemas.microsoft.com/office/drawing/2014/main" id="{80704DC2-6BED-6C4E-939E-A4E1255A2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51038"/>
              </p:ext>
            </p:extLst>
          </p:nvPr>
        </p:nvGraphicFramePr>
        <p:xfrm>
          <a:off x="1199456" y="2517122"/>
          <a:ext cx="986509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993">
                  <a:extLst>
                    <a:ext uri="{9D8B030D-6E8A-4147-A177-3AD203B41FA5}">
                      <a16:colId xmlns:a16="http://schemas.microsoft.com/office/drawing/2014/main" val="2042742681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2864838226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920779568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2393424714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461702472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417968273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854256978"/>
                    </a:ext>
                  </a:extLst>
                </a:gridCol>
              </a:tblGrid>
              <a:tr h="361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Node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Features1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Features2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Features3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Features5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Features6</a:t>
                      </a:r>
                      <a:endParaRPr lang="zh-CN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031300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kumimoji="1" lang="en-US" altLang="zh-CN" sz="1800" b="1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549957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1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424989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2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258003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3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920322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551328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5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66703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E8E55F47-307D-914A-A6D1-5B36751933AD}"/>
              </a:ext>
            </a:extLst>
          </p:cNvPr>
          <p:cNvSpPr/>
          <p:nvPr/>
        </p:nvSpPr>
        <p:spPr>
          <a:xfrm>
            <a:off x="1619219" y="2881820"/>
            <a:ext cx="737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</a:rPr>
              <a:t>x</a:t>
            </a:r>
            <a:r>
              <a:rPr kumimoji="1" lang="en-US" altLang="zh-CN" sz="1800" baseline="-25000" dirty="0">
                <a:solidFill>
                  <a:srgbClr val="FF0000"/>
                </a:solidFill>
              </a:rPr>
              <a:t>0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83EEA26A-BEC8-0C4C-AAF4-338B37468E0F}"/>
              </a:ext>
            </a:extLst>
          </p:cNvPr>
          <p:cNvGraphicFramePr>
            <a:graphicFrameLocks noGrp="1"/>
          </p:cNvGraphicFramePr>
          <p:nvPr/>
        </p:nvGraphicFramePr>
        <p:xfrm>
          <a:off x="1199456" y="5052346"/>
          <a:ext cx="98650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993">
                  <a:extLst>
                    <a:ext uri="{9D8B030D-6E8A-4147-A177-3AD203B41FA5}">
                      <a16:colId xmlns:a16="http://schemas.microsoft.com/office/drawing/2014/main" val="1111622715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1834586368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1141199092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2249047609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4265369859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45853678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2588753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Sum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44312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B711F889-51D3-8841-AE58-7135537DB4BD}"/>
              </a:ext>
            </a:extLst>
          </p:cNvPr>
          <p:cNvGraphicFramePr>
            <a:graphicFrameLocks noGrp="1"/>
          </p:cNvGraphicFramePr>
          <p:nvPr/>
        </p:nvGraphicFramePr>
        <p:xfrm>
          <a:off x="1199456" y="5405305"/>
          <a:ext cx="9865097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993">
                  <a:extLst>
                    <a:ext uri="{9D8B030D-6E8A-4147-A177-3AD203B41FA5}">
                      <a16:colId xmlns:a16="http://schemas.microsoft.com/office/drawing/2014/main" val="354133845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443047167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326792841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044786856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4096853104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1768508189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31180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Self-loop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257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表格 49">
                <a:extLst>
                  <a:ext uri="{FF2B5EF4-FFF2-40B4-BE49-F238E27FC236}">
                    <a16:creationId xmlns:a16="http://schemas.microsoft.com/office/drawing/2014/main" id="{544F57FE-C457-B042-9552-37696D150B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99456" y="5733256"/>
              <a:ext cx="986509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993">
                      <a:extLst>
                        <a:ext uri="{9D8B030D-6E8A-4147-A177-3AD203B41FA5}">
                          <a16:colId xmlns:a16="http://schemas.microsoft.com/office/drawing/2014/main" val="2470648946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830765446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050840647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434248064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2833527879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507405222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5698562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ysClr val="windowText" lastClr="000000"/>
                              </a:solidFill>
                            </a:rPr>
                            <a:t>Symmetry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0556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表格 49">
                <a:extLst>
                  <a:ext uri="{FF2B5EF4-FFF2-40B4-BE49-F238E27FC236}">
                    <a16:creationId xmlns:a16="http://schemas.microsoft.com/office/drawing/2014/main" id="{544F57FE-C457-B042-9552-37696D150B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2443033"/>
                  </p:ext>
                </p:extLst>
              </p:nvPr>
            </p:nvGraphicFramePr>
            <p:xfrm>
              <a:off x="1199456" y="5733256"/>
              <a:ext cx="986509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993">
                      <a:extLst>
                        <a:ext uri="{9D8B030D-6E8A-4147-A177-3AD203B41FA5}">
                          <a16:colId xmlns:a16="http://schemas.microsoft.com/office/drawing/2014/main" val="2470648946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830765446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050840647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434248064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2833527879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507405222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5698562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ysClr val="windowText" lastClr="000000"/>
                              </a:solidFill>
                            </a:rPr>
                            <a:t>Symmetry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5596" t="-6667" r="-5009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5596" t="-6667" r="-4009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8519" t="-6667" r="-30463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4679" t="-6667" r="-20183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0556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876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85273-2F9A-0C46-997F-CD65158E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GCN and </a:t>
            </a:r>
            <a:r>
              <a:rPr lang="en-US" altLang="zh-CN" dirty="0">
                <a:ea typeface="SimHei" panose="02010609060101010101" pitchFamily="49" charset="-122"/>
              </a:rPr>
              <a:t>CNN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2C4CF-47EE-BC46-9549-517EE0483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80000"/>
            </a:pPr>
            <a:r>
              <a:rPr kumimoji="1" lang="en-US" altLang="zh-CN" sz="2800" dirty="0"/>
              <a:t>CNN is also a (Message-Passing)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GNN</a:t>
            </a:r>
          </a:p>
          <a:p>
            <a:pPr lvl="1"/>
            <a:r>
              <a:rPr kumimoji="1" lang="en" altLang="zh-CN" sz="2400" dirty="0"/>
              <a:t>Aggregating the eight neighbors‘ and </a:t>
            </a:r>
            <a:r>
              <a:rPr kumimoji="1" lang="en-US" altLang="zh-CN" sz="2400" dirty="0"/>
              <a:t>its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own features</a:t>
            </a:r>
            <a:endParaRPr kumimoji="1" lang="zh-CN" altLang="en-US" sz="3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569158-4AA9-8141-B2A2-7E5CDCB0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708920"/>
            <a:ext cx="3375647" cy="246435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BB4A3D9-DD80-6E41-B9C9-E510D0A6920B}"/>
              </a:ext>
            </a:extLst>
          </p:cNvPr>
          <p:cNvSpPr/>
          <p:nvPr/>
        </p:nvSpPr>
        <p:spPr>
          <a:xfrm>
            <a:off x="7804297" y="2902979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DE41F76-ADCC-5B4B-9DB7-CD7696DE9EEA}"/>
              </a:ext>
            </a:extLst>
          </p:cNvPr>
          <p:cNvSpPr/>
          <p:nvPr/>
        </p:nvSpPr>
        <p:spPr>
          <a:xfrm>
            <a:off x="8668393" y="2898814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7C6D48F-0D4B-9847-9761-00DDFBC1595A}"/>
              </a:ext>
            </a:extLst>
          </p:cNvPr>
          <p:cNvSpPr/>
          <p:nvPr/>
        </p:nvSpPr>
        <p:spPr>
          <a:xfrm>
            <a:off x="7804297" y="3762910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2B5E96A-FBE4-EE4A-8D53-5133C6B439DF}"/>
              </a:ext>
            </a:extLst>
          </p:cNvPr>
          <p:cNvSpPr/>
          <p:nvPr/>
        </p:nvSpPr>
        <p:spPr>
          <a:xfrm>
            <a:off x="7804297" y="4622841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412B1D0-BFDD-A04F-80C9-7D90724B25B4}"/>
              </a:ext>
            </a:extLst>
          </p:cNvPr>
          <p:cNvSpPr/>
          <p:nvPr/>
        </p:nvSpPr>
        <p:spPr>
          <a:xfrm>
            <a:off x="8667217" y="3762910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502C0AE-2802-BC46-A029-78D38FE2D8A2}"/>
              </a:ext>
            </a:extLst>
          </p:cNvPr>
          <p:cNvSpPr/>
          <p:nvPr/>
        </p:nvSpPr>
        <p:spPr>
          <a:xfrm>
            <a:off x="8667217" y="4622841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5F6DDA1-5FCE-104A-BB4F-33A7AE70F018}"/>
              </a:ext>
            </a:extLst>
          </p:cNvPr>
          <p:cNvSpPr/>
          <p:nvPr/>
        </p:nvSpPr>
        <p:spPr>
          <a:xfrm>
            <a:off x="6941377" y="3762910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C786929-6852-8C44-A547-F460D2F5D325}"/>
              </a:ext>
            </a:extLst>
          </p:cNvPr>
          <p:cNvSpPr/>
          <p:nvPr/>
        </p:nvSpPr>
        <p:spPr>
          <a:xfrm>
            <a:off x="6941377" y="2898814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70210AB-46A6-EE43-B722-1599935BB54A}"/>
              </a:ext>
            </a:extLst>
          </p:cNvPr>
          <p:cNvSpPr/>
          <p:nvPr/>
        </p:nvSpPr>
        <p:spPr>
          <a:xfrm>
            <a:off x="6941377" y="4622841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82836C3-2069-294E-93AA-271B5AB3E4A9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7984317" y="3279098"/>
            <a:ext cx="0" cy="48381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7786625-122E-0B4C-AEA4-4F488C37276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8111610" y="3219851"/>
            <a:ext cx="609510" cy="598140"/>
          </a:xfrm>
          <a:prstGeom prst="straightConnector1">
            <a:avLst/>
          </a:prstGeom>
          <a:ln w="38100">
            <a:solidFill>
              <a:srgbClr val="FF76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F17B887-89CD-A74F-9C81-604C5E8D9D7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8164337" y="3950969"/>
            <a:ext cx="502880" cy="0"/>
          </a:xfrm>
          <a:prstGeom prst="straightConnector1">
            <a:avLst/>
          </a:prstGeom>
          <a:ln w="3810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8820DC1-F599-8C45-AD79-59573BF6CC3C}"/>
              </a:ext>
            </a:extLst>
          </p:cNvPr>
          <p:cNvCxnSpPr>
            <a:cxnSpLocks/>
            <a:stCxn id="10" idx="1"/>
            <a:endCxn id="7" idx="5"/>
          </p:cNvCxnSpPr>
          <p:nvPr/>
        </p:nvCxnSpPr>
        <p:spPr>
          <a:xfrm flipH="1" flipV="1">
            <a:off x="8111610" y="4083948"/>
            <a:ext cx="608334" cy="59397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FAA9B32-35C7-324D-B236-82F21BEFFBA0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7984317" y="4139029"/>
            <a:ext cx="0" cy="483813"/>
          </a:xfrm>
          <a:prstGeom prst="straightConnector1">
            <a:avLst/>
          </a:prstGeom>
          <a:ln w="38100">
            <a:solidFill>
              <a:srgbClr val="03B0B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B995F7FD-020A-2244-9D90-AFB24A1B8529}"/>
              </a:ext>
            </a:extLst>
          </p:cNvPr>
          <p:cNvCxnSpPr>
            <a:cxnSpLocks/>
            <a:stCxn id="13" idx="7"/>
            <a:endCxn id="7" idx="3"/>
          </p:cNvCxnSpPr>
          <p:nvPr/>
        </p:nvCxnSpPr>
        <p:spPr>
          <a:xfrm flipV="1">
            <a:off x="7248690" y="4083948"/>
            <a:ext cx="608334" cy="59397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3AE33D3-BD84-3448-BEA1-1B557A7B7C7C}"/>
              </a:ext>
            </a:extLst>
          </p:cNvPr>
          <p:cNvCxnSpPr>
            <a:cxnSpLocks/>
            <a:stCxn id="11" idx="6"/>
            <a:endCxn id="7" idx="2"/>
          </p:cNvCxnSpPr>
          <p:nvPr/>
        </p:nvCxnSpPr>
        <p:spPr>
          <a:xfrm>
            <a:off x="7301417" y="3950969"/>
            <a:ext cx="502880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26FB227-EB86-344D-89C0-EFD842275563}"/>
              </a:ext>
            </a:extLst>
          </p:cNvPr>
          <p:cNvCxnSpPr>
            <a:cxnSpLocks/>
            <a:stCxn id="12" idx="5"/>
            <a:endCxn id="7" idx="1"/>
          </p:cNvCxnSpPr>
          <p:nvPr/>
        </p:nvCxnSpPr>
        <p:spPr>
          <a:xfrm>
            <a:off x="7248690" y="3219851"/>
            <a:ext cx="608334" cy="598140"/>
          </a:xfrm>
          <a:prstGeom prst="straightConnector1">
            <a:avLst/>
          </a:prstGeom>
          <a:ln w="38100">
            <a:solidFill>
              <a:srgbClr val="A6472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弧 21">
            <a:extLst>
              <a:ext uri="{FF2B5EF4-FFF2-40B4-BE49-F238E27FC236}">
                <a16:creationId xmlns:a16="http://schemas.microsoft.com/office/drawing/2014/main" id="{C073151A-093A-974D-A9F1-E99252DE7411}"/>
              </a:ext>
            </a:extLst>
          </p:cNvPr>
          <p:cNvSpPr/>
          <p:nvPr/>
        </p:nvSpPr>
        <p:spPr>
          <a:xfrm rot="5193084">
            <a:off x="7804373" y="3455553"/>
            <a:ext cx="359884" cy="280719"/>
          </a:xfrm>
          <a:prstGeom prst="arc">
            <a:avLst>
              <a:gd name="adj1" fmla="val 1487018"/>
              <a:gd name="adj2" fmla="val 20713265"/>
            </a:avLst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230688D-2FC9-F849-B44F-22625B2C26DB}"/>
                  </a:ext>
                </a:extLst>
              </p:cNvPr>
              <p:cNvSpPr txBox="1"/>
              <p:nvPr/>
            </p:nvSpPr>
            <p:spPr>
              <a:xfrm>
                <a:off x="7743148" y="2852936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230688D-2FC9-F849-B44F-22625B2C2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148" y="2852936"/>
                <a:ext cx="53196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FA6F99-833C-9743-9C41-47379689585D}"/>
                  </a:ext>
                </a:extLst>
              </p:cNvPr>
              <p:cNvSpPr txBox="1"/>
              <p:nvPr/>
            </p:nvSpPr>
            <p:spPr>
              <a:xfrm>
                <a:off x="8608205" y="2861360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FA6F99-833C-9743-9C41-47379689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205" y="2861360"/>
                <a:ext cx="531968" cy="400110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D450E21-A85E-F64B-A1E9-29B55EEF5769}"/>
                  </a:ext>
                </a:extLst>
              </p:cNvPr>
              <p:cNvSpPr txBox="1"/>
              <p:nvPr/>
            </p:nvSpPr>
            <p:spPr>
              <a:xfrm>
                <a:off x="8607617" y="3726980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D450E21-A85E-F64B-A1E9-29B55EEF5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617" y="3726980"/>
                <a:ext cx="531968" cy="40011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874E6F-4AB7-9248-BCE3-F38C772DD47B}"/>
                  </a:ext>
                </a:extLst>
              </p:cNvPr>
              <p:cNvSpPr txBox="1"/>
              <p:nvPr/>
            </p:nvSpPr>
            <p:spPr>
              <a:xfrm>
                <a:off x="8608823" y="4579138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874E6F-4AB7-9248-BCE3-F38C772D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823" y="4579138"/>
                <a:ext cx="53196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7F1D810-A688-4348-AB4F-39789C0D642E}"/>
                  </a:ext>
                </a:extLst>
              </p:cNvPr>
              <p:cNvSpPr txBox="1"/>
              <p:nvPr/>
            </p:nvSpPr>
            <p:spPr>
              <a:xfrm>
                <a:off x="7741972" y="4586253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7F1D810-A688-4348-AB4F-39789C0D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72" y="4586253"/>
                <a:ext cx="531968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6A64938-1D84-CC49-A1DF-D5D0F2CAFF8F}"/>
                  </a:ext>
                </a:extLst>
              </p:cNvPr>
              <p:cNvSpPr txBox="1"/>
              <p:nvPr/>
            </p:nvSpPr>
            <p:spPr>
              <a:xfrm>
                <a:off x="6875121" y="4586253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6A64938-1D84-CC49-A1DF-D5D0F2CAF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21" y="4586253"/>
                <a:ext cx="531968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8ACCCA9-3CF2-3043-9CE2-3C9282B195DF}"/>
                  </a:ext>
                </a:extLst>
              </p:cNvPr>
              <p:cNvSpPr txBox="1"/>
              <p:nvPr/>
            </p:nvSpPr>
            <p:spPr>
              <a:xfrm>
                <a:off x="6876327" y="3722157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8ACCCA9-3CF2-3043-9CE2-3C9282B19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27" y="3722157"/>
                <a:ext cx="53196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1ACDED5-7751-EB40-BDFE-712BDD62FFE5}"/>
                  </a:ext>
                </a:extLst>
              </p:cNvPr>
              <p:cNvSpPr txBox="1"/>
              <p:nvPr/>
            </p:nvSpPr>
            <p:spPr>
              <a:xfrm>
                <a:off x="6881550" y="2861360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1ACDED5-7751-EB40-BDFE-712BDD62F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550" y="2861360"/>
                <a:ext cx="531968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24E4C9C-726E-054F-9A85-49FB4E06D7A5}"/>
                  </a:ext>
                </a:extLst>
              </p:cNvPr>
              <p:cNvSpPr txBox="1"/>
              <p:nvPr/>
            </p:nvSpPr>
            <p:spPr>
              <a:xfrm>
                <a:off x="7741972" y="3734753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24E4C9C-726E-054F-9A85-49FB4E06D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72" y="3734753"/>
                <a:ext cx="53196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F145BBB-DF16-E64D-8BEF-7D23E8D5CC27}"/>
                  </a:ext>
                </a:extLst>
              </p:cNvPr>
              <p:cNvSpPr txBox="1"/>
              <p:nvPr/>
            </p:nvSpPr>
            <p:spPr>
              <a:xfrm>
                <a:off x="7072485" y="3262467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F145BBB-DF16-E64D-8BEF-7D23E8D5C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485" y="3262467"/>
                <a:ext cx="5319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4E514F2-8278-6E40-AC15-833F0D38912D}"/>
                  </a:ext>
                </a:extLst>
              </p:cNvPr>
              <p:cNvSpPr txBox="1"/>
              <p:nvPr/>
            </p:nvSpPr>
            <p:spPr>
              <a:xfrm>
                <a:off x="7896214" y="3178673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4E514F2-8278-6E40-AC15-833F0D389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14" y="3178673"/>
                <a:ext cx="5319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1425A40-9FBA-8546-B20C-B6B98F17FFFE}"/>
                  </a:ext>
                </a:extLst>
              </p:cNvPr>
              <p:cNvSpPr txBox="1"/>
              <p:nvPr/>
            </p:nvSpPr>
            <p:spPr>
              <a:xfrm>
                <a:off x="8389831" y="3305173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1425A40-9FBA-8546-B20C-B6B98F17F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31" y="3305173"/>
                <a:ext cx="5319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0DBFD36-06CF-9445-800F-31AFEE091861}"/>
                  </a:ext>
                </a:extLst>
              </p:cNvPr>
              <p:cNvSpPr txBox="1"/>
              <p:nvPr/>
            </p:nvSpPr>
            <p:spPr>
              <a:xfrm>
                <a:off x="8229587" y="3605168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0DBFD36-06CF-9445-800F-31AFEE09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87" y="3605168"/>
                <a:ext cx="5319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E3D5203-401F-EC48-B006-F6E7FC2576FA}"/>
                  </a:ext>
                </a:extLst>
              </p:cNvPr>
              <p:cNvSpPr txBox="1"/>
              <p:nvPr/>
            </p:nvSpPr>
            <p:spPr>
              <a:xfrm>
                <a:off x="8291629" y="4104865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E3D5203-401F-EC48-B006-F6E7FC257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629" y="4104865"/>
                <a:ext cx="53196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BEDBE6B-0015-2F4D-8046-84A97C7AAADF}"/>
                  </a:ext>
                </a:extLst>
              </p:cNvPr>
              <p:cNvSpPr txBox="1"/>
              <p:nvPr/>
            </p:nvSpPr>
            <p:spPr>
              <a:xfrm>
                <a:off x="7879001" y="4245490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BEDBE6B-0015-2F4D-8046-84A97C7AA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001" y="4245490"/>
                <a:ext cx="53196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B2C9AC9-86D8-3E42-B168-28DEEF2BF98D}"/>
                  </a:ext>
                </a:extLst>
              </p:cNvPr>
              <p:cNvSpPr txBox="1"/>
              <p:nvPr/>
            </p:nvSpPr>
            <p:spPr>
              <a:xfrm>
                <a:off x="7121397" y="4127185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B2C9AC9-86D8-3E42-B168-28DEEF2BF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397" y="4127185"/>
                <a:ext cx="53196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7CCF6AE-FD7C-E941-AE3A-880A3689B95A}"/>
                  </a:ext>
                </a:extLst>
              </p:cNvPr>
              <p:cNvSpPr txBox="1"/>
              <p:nvPr/>
            </p:nvSpPr>
            <p:spPr>
              <a:xfrm>
                <a:off x="7201612" y="3619961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7CCF6AE-FD7C-E941-AE3A-880A3689B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612" y="3619961"/>
                <a:ext cx="53196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91788D9-7989-C843-8FD8-F287F45A691B}"/>
                  </a:ext>
                </a:extLst>
              </p:cNvPr>
              <p:cNvSpPr txBox="1"/>
              <p:nvPr/>
            </p:nvSpPr>
            <p:spPr>
              <a:xfrm>
                <a:off x="7474141" y="3207255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91788D9-7989-C843-8FD8-F287F45A6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141" y="3207255"/>
                <a:ext cx="53196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22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747C5-C354-B8FB-DD30-24F6BA1A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Recommendation system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708A0C-6210-AE43-FDDD-CAFC3787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11463064" cy="5328592"/>
          </a:xfrm>
        </p:spPr>
        <p:txBody>
          <a:bodyPr/>
          <a:lstStyle/>
          <a:p>
            <a:r>
              <a:rPr kumimoji="1" lang="en-US" altLang="zh-CN" sz="2400" dirty="0"/>
              <a:t>The recommendation system's data can be directly used on GNNs.</a:t>
            </a:r>
            <a:endParaRPr kumimoji="1" lang="zh-CN" altLang="en-US" sz="2800" dirty="0"/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8F5ECA3E-6EBB-E686-70AF-AE6C931A6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97" y="2514549"/>
            <a:ext cx="1584176" cy="20919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054677-982F-FF5F-E68B-4DB495263C23}"/>
              </a:ext>
            </a:extLst>
          </p:cNvPr>
          <p:cNvSpPr txBox="1"/>
          <p:nvPr/>
        </p:nvSpPr>
        <p:spPr>
          <a:xfrm>
            <a:off x="1689205" y="4691097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+mn-lt"/>
                <a:ea typeface="SimHei" panose="02010609060101010101" pitchFamily="49" charset="-122"/>
              </a:rPr>
              <a:t>Use-item graph</a:t>
            </a:r>
            <a:endParaRPr kumimoji="1" lang="zh-CN" altLang="en-US" sz="2000" dirty="0">
              <a:solidFill>
                <a:srgbClr val="0070C0"/>
              </a:solidFill>
              <a:latin typeface="+mn-lt"/>
              <a:ea typeface="SimHei" panose="02010609060101010101" pitchFamily="49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3548925-C985-E512-2306-47D15A613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 t="55008" r="12589" b="6674"/>
          <a:stretch/>
        </p:blipFill>
        <p:spPr bwMode="auto">
          <a:xfrm>
            <a:off x="7596645" y="2564904"/>
            <a:ext cx="2799801" cy="154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BAD930-78A4-390E-83B5-0B52E84EFE49}"/>
              </a:ext>
            </a:extLst>
          </p:cNvPr>
          <p:cNvSpPr txBox="1"/>
          <p:nvPr/>
        </p:nvSpPr>
        <p:spPr>
          <a:xfrm>
            <a:off x="7973237" y="4594608"/>
            <a:ext cx="239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sz="2000" dirty="0">
                <a:solidFill>
                  <a:srgbClr val="0070C0"/>
                </a:solidFill>
                <a:latin typeface="+mn-lt"/>
                <a:ea typeface="SimHei" panose="02010609060101010101" pitchFamily="49" charset="-122"/>
              </a:rPr>
              <a:t>Knowledge Graph</a:t>
            </a:r>
          </a:p>
        </p:txBody>
      </p:sp>
      <p:pic>
        <p:nvPicPr>
          <p:cNvPr id="10" name="Picture 6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4BEBEC2F-84D8-4C5C-7459-EFA216B1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56" y="2514549"/>
            <a:ext cx="2685288" cy="18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DB351A-4D2C-3FCA-26C5-74FD4A309447}"/>
              </a:ext>
            </a:extLst>
          </p:cNvPr>
          <p:cNvSpPr txBox="1"/>
          <p:nvPr/>
        </p:nvSpPr>
        <p:spPr>
          <a:xfrm>
            <a:off x="5122025" y="4594608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+mn-lt"/>
                <a:ea typeface="SimHei" panose="02010609060101010101" pitchFamily="49" charset="-122"/>
              </a:rPr>
              <a:t>Social network</a:t>
            </a:r>
            <a:endParaRPr kumimoji="1" lang="zh-CN" altLang="en-US" sz="2000" dirty="0">
              <a:solidFill>
                <a:srgbClr val="0070C0"/>
              </a:solidFill>
              <a:latin typeface="+mn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8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2B807-94C8-7647-9F86-36A22E0E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Traffic Forecast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30219-64C1-4346-984E-02EDEDC69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/>
              <a:t>DeepMind uses GNN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 improve the travel time prediction of Google Map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862C9C-0B11-CC46-AD1B-0C203E8752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1" y="2420888"/>
            <a:ext cx="6169787" cy="3470506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41B271B1-249A-964C-8068-9C7F1E3B7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4628" y="2474769"/>
            <a:ext cx="5380389" cy="33627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D50289-7F54-BACA-9D9D-82D880B8BFD5}"/>
              </a:ext>
            </a:extLst>
          </p:cNvPr>
          <p:cNvSpPr txBox="1"/>
          <p:nvPr/>
        </p:nvSpPr>
        <p:spPr>
          <a:xfrm>
            <a:off x="688504" y="6555716"/>
            <a:ext cx="10814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b="0" dirty="0" err="1">
                <a:solidFill>
                  <a:srgbClr val="222222"/>
                </a:solidFill>
                <a:latin typeface="Arial" panose="020B0604020202020204" pitchFamily="34" charset="0"/>
              </a:rPr>
              <a:t>Derrow</a:t>
            </a:r>
            <a:r>
              <a:rPr lang="en" altLang="zh-CN" sz="1200" b="0" dirty="0">
                <a:solidFill>
                  <a:srgbClr val="222222"/>
                </a:solidFill>
                <a:latin typeface="Arial" panose="020B0604020202020204" pitchFamily="34" charset="0"/>
              </a:rPr>
              <a:t>-Pinion A, She J, Wong D, et al. Eta prediction with graph neural networks in google maps. In CIKM 2021.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05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BE8EC-F910-4943-8BA2-8CC2C6C8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Drug Discovery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29671-6564-104F-A052-B74B99AE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11463064" cy="5328592"/>
          </a:xfrm>
        </p:spPr>
        <p:txBody>
          <a:bodyPr/>
          <a:lstStyle/>
          <a:p>
            <a:r>
              <a:rPr kumimoji="1" lang="en-US" altLang="zh-CN" sz="2400" dirty="0"/>
              <a:t>2021 KDD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Cup: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Predicting quantum properties of molecular graphs</a:t>
            </a:r>
          </a:p>
        </p:txBody>
      </p:sp>
      <p:pic>
        <p:nvPicPr>
          <p:cNvPr id="5" name="内容占位符 4" descr="图表, 图示&#10;&#10;描述已自动生成">
            <a:extLst>
              <a:ext uri="{FF2B5EF4-FFF2-40B4-BE49-F238E27FC236}">
                <a16:creationId xmlns:a16="http://schemas.microsoft.com/office/drawing/2014/main" id="{4F69EA62-13E2-F64C-BE8A-8A659358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08" y="2246596"/>
            <a:ext cx="6989910" cy="351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图示&#10;&#10;中度可信度描述已自动生成">
            <a:extLst>
              <a:ext uri="{FF2B5EF4-FFF2-40B4-BE49-F238E27FC236}">
                <a16:creationId xmlns:a16="http://schemas.microsoft.com/office/drawing/2014/main" id="{B9630A3D-EF6E-F541-9A80-D6C948C22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318" y="2403921"/>
            <a:ext cx="3975252" cy="3202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293A48-1076-3445-A5B9-98E8134A92BB}"/>
              </a:ext>
            </a:extLst>
          </p:cNvPr>
          <p:cNvSpPr txBox="1"/>
          <p:nvPr/>
        </p:nvSpPr>
        <p:spPr>
          <a:xfrm>
            <a:off x="328110" y="6500083"/>
            <a:ext cx="6196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1600" b="0" u="sng" dirty="0">
                <a:solidFill>
                  <a:srgbClr val="0070C0"/>
                </a:solidFill>
              </a:rPr>
              <a:t>https://</a:t>
            </a:r>
            <a:r>
              <a:rPr kumimoji="1" lang="en-US" altLang="zh-CN" sz="1600" b="0" u="sng" dirty="0" err="1">
                <a:solidFill>
                  <a:srgbClr val="0070C0"/>
                </a:solidFill>
              </a:rPr>
              <a:t>ogb.stanford.edu</a:t>
            </a:r>
            <a:r>
              <a:rPr kumimoji="1" lang="en-US" altLang="zh-CN" sz="1600" b="0" u="sng" dirty="0">
                <a:solidFill>
                  <a:srgbClr val="0070C0"/>
                </a:solidFill>
              </a:rPr>
              <a:t>/kddcup2021</a:t>
            </a:r>
            <a:endParaRPr kumimoji="1" lang="zh-CN" altLang="en-US" sz="1600" b="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26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43AEE8-FD6F-EB4D-9B3B-DA5CBA8A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1534"/>
            <a:ext cx="10972800" cy="532859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" altLang="zh-CN" sz="2800" dirty="0"/>
              <a:t>Overview of GNNs</a:t>
            </a:r>
            <a:endParaRPr kumimoji="1" lang="en-US" altLang="zh-CN" sz="2800" dirty="0"/>
          </a:p>
          <a:p>
            <a:pPr>
              <a:lnSpc>
                <a:spcPct val="200000"/>
              </a:lnSpc>
            </a:pPr>
            <a:r>
              <a:rPr kumimoji="1" lang="en" altLang="zh-CN" sz="2800" dirty="0">
                <a:solidFill>
                  <a:srgbClr val="FF0000"/>
                </a:solidFill>
              </a:rPr>
              <a:t>Spectral interpretation of GNNs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zh-CN" sz="2800" dirty="0"/>
              <a:t>Our works (GCNII, </a:t>
            </a:r>
            <a:r>
              <a:rPr kumimoji="1" lang="en-US" altLang="zh-CN" sz="2800" dirty="0" err="1"/>
              <a:t>BernNet</a:t>
            </a:r>
            <a:r>
              <a:rPr kumimoji="1" lang="en-US" altLang="zh-CN" sz="2800" dirty="0"/>
              <a:t>, </a:t>
            </a:r>
            <a:r>
              <a:rPr kumimoji="1" lang="en-US" altLang="zh-CN" sz="2800" dirty="0" err="1"/>
              <a:t>ChebNetII</a:t>
            </a:r>
            <a:r>
              <a:rPr kumimoji="1" lang="en-US" altLang="zh-CN" sz="28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zh-CN" sz="2800" dirty="0"/>
              <a:t>Summary &amp; Perspectives</a:t>
            </a:r>
            <a:endParaRPr kumimoji="1" lang="en" altLang="zh-CN" sz="28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2EF289-BDBA-AD4C-A66E-DA5D85AE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769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38FA4-9764-0F45-894A-A528756B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Signal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B97E1C-C627-1041-BDB3-85060D8F53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sz="2800" dirty="0"/>
                  <a:t>The temperature measured by sensors is considered as the </a:t>
                </a:r>
                <a:r>
                  <a:rPr kumimoji="1" lang="en" altLang="zh-CN" sz="2800" dirty="0">
                    <a:solidFill>
                      <a:srgbClr val="0070C0"/>
                    </a:solidFill>
                  </a:rPr>
                  <a:t>Graph Signal</a:t>
                </a:r>
                <a:r>
                  <a:rPr kumimoji="1" lang="en" altLang="zh-CN" sz="2800" dirty="0"/>
                  <a:t>, denoted by a vector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GB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GB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GB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kumimoji="1" lang="en-GB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CN" sz="28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B97E1C-C627-1041-BDB3-85060D8F5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CCAC5D3-53B2-6443-9A58-6480E4FA7F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/>
          <a:stretch/>
        </p:blipFill>
        <p:spPr bwMode="auto">
          <a:xfrm>
            <a:off x="1847528" y="2492896"/>
            <a:ext cx="375161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7CC2F9-D885-664A-AB42-20FB795921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 t="2750"/>
          <a:stretch/>
        </p:blipFill>
        <p:spPr>
          <a:xfrm>
            <a:off x="6592861" y="2492896"/>
            <a:ext cx="3886898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92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63A11-4A85-2443-82DC-9FD7D965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Signal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2D829-F40D-CE49-8933-B0676CAC02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sz="2800" dirty="0"/>
                  <a:t>Operation on graph signal by Laplacian matrix </a:t>
                </a:r>
                <a14:m>
                  <m:oMath xmlns:m="http://schemas.openxmlformats.org/officeDocument/2006/math">
                    <m:r>
                      <a:rPr kumimoji="1" lang="en-GB" altLang="zh-CN" sz="2800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kumimoji="1" lang="en-US" altLang="zh-CN" sz="28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2D829-F40D-CE49-8933-B0676CAC02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C3F69A09-CF8E-8E49-81F6-4C953AF93DC4}"/>
              </a:ext>
            </a:extLst>
          </p:cNvPr>
          <p:cNvGrpSpPr/>
          <p:nvPr/>
        </p:nvGrpSpPr>
        <p:grpSpPr>
          <a:xfrm>
            <a:off x="2294711" y="2013351"/>
            <a:ext cx="7602579" cy="2096818"/>
            <a:chOff x="844984" y="1993473"/>
            <a:chExt cx="7602579" cy="2096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13D78E1-15D1-9A4C-A8BC-A319660B8E70}"/>
                    </a:ext>
                  </a:extLst>
                </p:cNvPr>
                <p:cNvSpPr txBox="1"/>
                <p:nvPr/>
              </p:nvSpPr>
              <p:spPr>
                <a:xfrm>
                  <a:off x="2618192" y="1993473"/>
                  <a:ext cx="442530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GB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GB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kumimoji="1" lang="en-GB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kumimoji="1" lang="en-GB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13D78E1-15D1-9A4C-A8BC-A319660B8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192" y="1993473"/>
                  <a:ext cx="442530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CCC4905-B90E-604E-A705-8CACBC0970BF}"/>
                </a:ext>
              </a:extLst>
            </p:cNvPr>
            <p:cNvGrpSpPr/>
            <p:nvPr/>
          </p:nvGrpSpPr>
          <p:grpSpPr>
            <a:xfrm>
              <a:off x="5386320" y="2320921"/>
              <a:ext cx="3061243" cy="1429406"/>
              <a:chOff x="4611816" y="3656702"/>
              <a:chExt cx="3061243" cy="1429406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160D628C-E8AF-5E48-A4A0-22D64F2FD056}"/>
                  </a:ext>
                </a:extLst>
              </p:cNvPr>
              <p:cNvGrpSpPr/>
              <p:nvPr/>
            </p:nvGrpSpPr>
            <p:grpSpPr>
              <a:xfrm>
                <a:off x="4611816" y="3656702"/>
                <a:ext cx="3061243" cy="1429406"/>
                <a:chOff x="673723" y="2257961"/>
                <a:chExt cx="3061243" cy="1429406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4685A9B5-B235-F44D-9606-D15AF820629E}"/>
                    </a:ext>
                  </a:extLst>
                </p:cNvPr>
                <p:cNvGrpSpPr/>
                <p:nvPr/>
              </p:nvGrpSpPr>
              <p:grpSpPr>
                <a:xfrm>
                  <a:off x="673723" y="2257961"/>
                  <a:ext cx="3061243" cy="1429406"/>
                  <a:chOff x="1287619" y="2017205"/>
                  <a:chExt cx="3061243" cy="1429406"/>
                </a:xfrm>
              </p:grpSpPr>
              <p:sp>
                <p:nvSpPr>
                  <p:cNvPr id="44" name="椭圆 43">
                    <a:extLst>
                      <a:ext uri="{FF2B5EF4-FFF2-40B4-BE49-F238E27FC236}">
                        <a16:creationId xmlns:a16="http://schemas.microsoft.com/office/drawing/2014/main" id="{43710356-FD68-5F4C-8E09-24D3392FEB8E}"/>
                      </a:ext>
                    </a:extLst>
                  </p:cNvPr>
                  <p:cNvSpPr/>
                  <p:nvPr/>
                </p:nvSpPr>
                <p:spPr>
                  <a:xfrm>
                    <a:off x="3989105" y="3090704"/>
                    <a:ext cx="108000" cy="108000"/>
                  </a:xfrm>
                  <a:prstGeom prst="ellipse">
                    <a:avLst/>
                  </a:prstGeom>
                  <a:solidFill>
                    <a:srgbClr val="E5FFE5"/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2000" b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椭圆 44">
                    <a:extLst>
                      <a:ext uri="{FF2B5EF4-FFF2-40B4-BE49-F238E27FC236}">
                        <a16:creationId xmlns:a16="http://schemas.microsoft.com/office/drawing/2014/main" id="{4F57843A-2C7D-6B46-B3CC-62731AFEB1FD}"/>
                      </a:ext>
                    </a:extLst>
                  </p:cNvPr>
                  <p:cNvSpPr/>
                  <p:nvPr/>
                </p:nvSpPr>
                <p:spPr>
                  <a:xfrm>
                    <a:off x="2944796" y="2177893"/>
                    <a:ext cx="108000" cy="108000"/>
                  </a:xfrm>
                  <a:prstGeom prst="ellipse">
                    <a:avLst/>
                  </a:prstGeom>
                  <a:solidFill>
                    <a:srgbClr val="E5FFE5"/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2000" b="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6" name="直线箭头连接符 364">
                    <a:extLst>
                      <a:ext uri="{FF2B5EF4-FFF2-40B4-BE49-F238E27FC236}">
                        <a16:creationId xmlns:a16="http://schemas.microsoft.com/office/drawing/2014/main" id="{CCB99876-CC9F-BD4D-BE0A-6BAB4BF677E3}"/>
                      </a:ext>
                    </a:extLst>
                  </p:cNvPr>
                  <p:cNvCxnSpPr>
                    <a:cxnSpLocks/>
                    <a:stCxn id="48" idx="7"/>
                    <a:endCxn id="45" idx="2"/>
                  </p:cNvCxnSpPr>
                  <p:nvPr/>
                </p:nvCxnSpPr>
                <p:spPr>
                  <a:xfrm flipV="1">
                    <a:off x="1834631" y="2231893"/>
                    <a:ext cx="1110165" cy="395068"/>
                  </a:xfrm>
                  <a:prstGeom prst="straightConnector1">
                    <a:avLst/>
                  </a:prstGeom>
                  <a:ln w="19050">
                    <a:solidFill>
                      <a:srgbClr val="395DFF"/>
                    </a:solidFill>
                    <a:tailEnd type="none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线箭头连接符 365">
                    <a:extLst>
                      <a:ext uri="{FF2B5EF4-FFF2-40B4-BE49-F238E27FC236}">
                        <a16:creationId xmlns:a16="http://schemas.microsoft.com/office/drawing/2014/main" id="{80339A98-5AA6-C146-B8E8-A963E0093EE8}"/>
                      </a:ext>
                    </a:extLst>
                  </p:cNvPr>
                  <p:cNvCxnSpPr>
                    <a:cxnSpLocks/>
                    <a:stCxn id="45" idx="6"/>
                    <a:endCxn id="49" idx="1"/>
                  </p:cNvCxnSpPr>
                  <p:nvPr/>
                </p:nvCxnSpPr>
                <p:spPr>
                  <a:xfrm>
                    <a:off x="3052796" y="2231893"/>
                    <a:ext cx="554495" cy="303415"/>
                  </a:xfrm>
                  <a:prstGeom prst="straightConnector1">
                    <a:avLst/>
                  </a:prstGeom>
                  <a:ln w="19050">
                    <a:solidFill>
                      <a:srgbClr val="395DFF"/>
                    </a:solidFill>
                    <a:tailEnd type="none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A36E6443-1C06-7047-83B8-90F6D7980284}"/>
                      </a:ext>
                    </a:extLst>
                  </p:cNvPr>
                  <p:cNvSpPr/>
                  <p:nvPr/>
                </p:nvSpPr>
                <p:spPr>
                  <a:xfrm>
                    <a:off x="1742447" y="2611145"/>
                    <a:ext cx="108000" cy="108000"/>
                  </a:xfrm>
                  <a:prstGeom prst="ellipse">
                    <a:avLst/>
                  </a:prstGeom>
                  <a:solidFill>
                    <a:srgbClr val="E5FFE5"/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2000" b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4BEE4DDE-95BF-0B40-A400-03DC06910F14}"/>
                      </a:ext>
                    </a:extLst>
                  </p:cNvPr>
                  <p:cNvSpPr/>
                  <p:nvPr/>
                </p:nvSpPr>
                <p:spPr>
                  <a:xfrm>
                    <a:off x="3591475" y="2519492"/>
                    <a:ext cx="108000" cy="108000"/>
                  </a:xfrm>
                  <a:prstGeom prst="ellipse">
                    <a:avLst/>
                  </a:prstGeom>
                  <a:solidFill>
                    <a:srgbClr val="E5FFE5"/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2000" b="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0" name="直线箭头连接符 368">
                    <a:extLst>
                      <a:ext uri="{FF2B5EF4-FFF2-40B4-BE49-F238E27FC236}">
                        <a16:creationId xmlns:a16="http://schemas.microsoft.com/office/drawing/2014/main" id="{2EB646DF-4400-424B-82C0-730BA71BF38C}"/>
                      </a:ext>
                    </a:extLst>
                  </p:cNvPr>
                  <p:cNvCxnSpPr>
                    <a:cxnSpLocks/>
                    <a:stCxn id="48" idx="6"/>
                    <a:endCxn id="49" idx="2"/>
                  </p:cNvCxnSpPr>
                  <p:nvPr/>
                </p:nvCxnSpPr>
                <p:spPr>
                  <a:xfrm flipV="1">
                    <a:off x="1850447" y="2573492"/>
                    <a:ext cx="1741028" cy="91653"/>
                  </a:xfrm>
                  <a:prstGeom prst="straightConnector1">
                    <a:avLst/>
                  </a:prstGeom>
                  <a:ln w="19050">
                    <a:solidFill>
                      <a:srgbClr val="395DFF"/>
                    </a:solidFill>
                    <a:tailEnd type="none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376F1CF9-C145-3448-9694-39CA2D6B8A90}"/>
                      </a:ext>
                    </a:extLst>
                  </p:cNvPr>
                  <p:cNvSpPr/>
                  <p:nvPr/>
                </p:nvSpPr>
                <p:spPr>
                  <a:xfrm>
                    <a:off x="2944796" y="3264522"/>
                    <a:ext cx="108000" cy="108000"/>
                  </a:xfrm>
                  <a:prstGeom prst="ellipse">
                    <a:avLst/>
                  </a:prstGeom>
                  <a:solidFill>
                    <a:srgbClr val="E5FFE5"/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2000" b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1F7F58EC-C489-A94F-B60B-418B42CAFFFE}"/>
                      </a:ext>
                    </a:extLst>
                  </p:cNvPr>
                  <p:cNvSpPr/>
                  <p:nvPr/>
                </p:nvSpPr>
                <p:spPr>
                  <a:xfrm>
                    <a:off x="1529061" y="3156522"/>
                    <a:ext cx="108000" cy="108000"/>
                  </a:xfrm>
                  <a:prstGeom prst="ellipse">
                    <a:avLst/>
                  </a:prstGeom>
                  <a:solidFill>
                    <a:srgbClr val="E5FFE5"/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2000" b="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3" name="直线箭头连接符 371">
                    <a:extLst>
                      <a:ext uri="{FF2B5EF4-FFF2-40B4-BE49-F238E27FC236}">
                        <a16:creationId xmlns:a16="http://schemas.microsoft.com/office/drawing/2014/main" id="{32697C55-E8DC-EC4B-91F3-C901DD09B57F}"/>
                      </a:ext>
                    </a:extLst>
                  </p:cNvPr>
                  <p:cNvCxnSpPr>
                    <a:cxnSpLocks/>
                    <a:stCxn id="48" idx="3"/>
                    <a:endCxn id="52" idx="0"/>
                  </p:cNvCxnSpPr>
                  <p:nvPr/>
                </p:nvCxnSpPr>
                <p:spPr>
                  <a:xfrm flipH="1">
                    <a:off x="1583061" y="2703329"/>
                    <a:ext cx="175202" cy="453193"/>
                  </a:xfrm>
                  <a:prstGeom prst="straightConnector1">
                    <a:avLst/>
                  </a:prstGeom>
                  <a:ln w="19050">
                    <a:solidFill>
                      <a:srgbClr val="395DFF"/>
                    </a:solidFill>
                    <a:tailEnd type="none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线箭头连接符 373">
                    <a:extLst>
                      <a:ext uri="{FF2B5EF4-FFF2-40B4-BE49-F238E27FC236}">
                        <a16:creationId xmlns:a16="http://schemas.microsoft.com/office/drawing/2014/main" id="{D5168788-35A7-1E4D-AA35-70B8E237537E}"/>
                      </a:ext>
                    </a:extLst>
                  </p:cNvPr>
                  <p:cNvCxnSpPr>
                    <a:cxnSpLocks/>
                    <a:stCxn id="44" idx="0"/>
                    <a:endCxn id="49" idx="5"/>
                  </p:cNvCxnSpPr>
                  <p:nvPr/>
                </p:nvCxnSpPr>
                <p:spPr>
                  <a:xfrm flipH="1" flipV="1">
                    <a:off x="3683659" y="2611676"/>
                    <a:ext cx="359446" cy="479028"/>
                  </a:xfrm>
                  <a:prstGeom prst="straightConnector1">
                    <a:avLst/>
                  </a:prstGeom>
                  <a:ln w="19050">
                    <a:solidFill>
                      <a:srgbClr val="395DFF"/>
                    </a:solidFill>
                    <a:tailEnd type="none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线箭头连接符 374">
                    <a:extLst>
                      <a:ext uri="{FF2B5EF4-FFF2-40B4-BE49-F238E27FC236}">
                        <a16:creationId xmlns:a16="http://schemas.microsoft.com/office/drawing/2014/main" id="{3B02546F-BCD9-D949-94EA-E218EDF93581}"/>
                      </a:ext>
                    </a:extLst>
                  </p:cNvPr>
                  <p:cNvCxnSpPr>
                    <a:cxnSpLocks/>
                    <a:stCxn id="51" idx="7"/>
                    <a:endCxn id="49" idx="3"/>
                  </p:cNvCxnSpPr>
                  <p:nvPr/>
                </p:nvCxnSpPr>
                <p:spPr>
                  <a:xfrm flipV="1">
                    <a:off x="3036980" y="2611676"/>
                    <a:ext cx="570311" cy="668662"/>
                  </a:xfrm>
                  <a:prstGeom prst="straightConnector1">
                    <a:avLst/>
                  </a:prstGeom>
                  <a:ln w="19050">
                    <a:solidFill>
                      <a:srgbClr val="395DFF"/>
                    </a:solidFill>
                    <a:tailEnd type="none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直线箭头连接符 375">
                    <a:extLst>
                      <a:ext uri="{FF2B5EF4-FFF2-40B4-BE49-F238E27FC236}">
                        <a16:creationId xmlns:a16="http://schemas.microsoft.com/office/drawing/2014/main" id="{65E7AEE8-C455-3E43-B1DA-3E3985D614EE}"/>
                      </a:ext>
                    </a:extLst>
                  </p:cNvPr>
                  <p:cNvCxnSpPr>
                    <a:cxnSpLocks/>
                    <a:stCxn id="51" idx="6"/>
                    <a:endCxn id="44" idx="2"/>
                  </p:cNvCxnSpPr>
                  <p:nvPr/>
                </p:nvCxnSpPr>
                <p:spPr>
                  <a:xfrm flipV="1">
                    <a:off x="3052796" y="3144704"/>
                    <a:ext cx="936309" cy="173818"/>
                  </a:xfrm>
                  <a:prstGeom prst="straightConnector1">
                    <a:avLst/>
                  </a:prstGeom>
                  <a:ln w="19050">
                    <a:solidFill>
                      <a:srgbClr val="395DFF"/>
                    </a:solidFill>
                    <a:tailEnd type="none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E0FBD7A-589E-D547-9478-6C66F338B55A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005" y="2492272"/>
                    <a:ext cx="2954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/>
                      <a:t>0</a:t>
                    </a:r>
                  </a:p>
                </p:txBody>
              </p:sp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F46E85E7-0A38-074B-8A77-69598F792156}"/>
                      </a:ext>
                    </a:extLst>
                  </p:cNvPr>
                  <p:cNvSpPr txBox="1"/>
                  <p:nvPr/>
                </p:nvSpPr>
                <p:spPr>
                  <a:xfrm>
                    <a:off x="2720961" y="2017205"/>
                    <a:ext cx="2954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/>
                      <a:t>1</a:t>
                    </a:r>
                  </a:p>
                </p:txBody>
              </p:sp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0903A82B-A3B1-3D40-9D4A-D248D143E1EC}"/>
                      </a:ext>
                    </a:extLst>
                  </p:cNvPr>
                  <p:cNvSpPr txBox="1"/>
                  <p:nvPr/>
                </p:nvSpPr>
                <p:spPr>
                  <a:xfrm>
                    <a:off x="3682908" y="2429427"/>
                    <a:ext cx="2954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/>
                      <a:t>2</a:t>
                    </a:r>
                  </a:p>
                </p:txBody>
              </p:sp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FDA8CF4A-93DE-BA48-A5E3-5B8B4329D6D4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619" y="3028779"/>
                    <a:ext cx="2954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/>
                      <a:t>3</a:t>
                    </a:r>
                  </a:p>
                </p:txBody>
              </p:sp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4FC8A33-E12F-D149-9812-9ECF8619810E}"/>
                      </a:ext>
                    </a:extLst>
                  </p:cNvPr>
                  <p:cNvSpPr txBox="1"/>
                  <p:nvPr/>
                </p:nvSpPr>
                <p:spPr>
                  <a:xfrm>
                    <a:off x="2720961" y="3138834"/>
                    <a:ext cx="2954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/>
                      <a:t>4</a:t>
                    </a:r>
                  </a:p>
                </p:txBody>
              </p:sp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7B01CBDB-BEAC-234A-BFE6-A8D26C8D9EA9}"/>
                      </a:ext>
                    </a:extLst>
                  </p:cNvPr>
                  <p:cNvSpPr txBox="1"/>
                  <p:nvPr/>
                </p:nvSpPr>
                <p:spPr>
                  <a:xfrm>
                    <a:off x="4053420" y="2978809"/>
                    <a:ext cx="2954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/>
                      <a:t>5</a:t>
                    </a:r>
                  </a:p>
                </p:txBody>
              </p:sp>
            </p:grpSp>
            <p:cxnSp>
              <p:nvCxnSpPr>
                <p:cNvPr id="43" name="直接连接符 94">
                  <a:extLst>
                    <a:ext uri="{FF2B5EF4-FFF2-40B4-BE49-F238E27FC236}">
                      <a16:creationId xmlns:a16="http://schemas.microsoft.com/office/drawing/2014/main" id="{3A512FCC-E771-7D46-A466-675356DC0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84330" y="2491901"/>
                  <a:ext cx="1" cy="360000"/>
                </a:xfrm>
                <a:prstGeom prst="line">
                  <a:avLst/>
                </a:prstGeom>
                <a:ln w="31750" cap="flat">
                  <a:solidFill>
                    <a:srgbClr val="FF0000"/>
                  </a:solidFill>
                  <a:tailEnd type="oval" w="sm" len="sm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直接连接符 114">
                <a:extLst>
                  <a:ext uri="{FF2B5EF4-FFF2-40B4-BE49-F238E27FC236}">
                    <a16:creationId xmlns:a16="http://schemas.microsoft.com/office/drawing/2014/main" id="{F1154B5F-18BD-E646-A927-8E96634356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12751" y="3674251"/>
                <a:ext cx="1" cy="147600"/>
              </a:xfrm>
              <a:prstGeom prst="line">
                <a:avLst/>
              </a:prstGeom>
              <a:ln w="31750" cap="flat">
                <a:solidFill>
                  <a:srgbClr val="FF0000"/>
                </a:solidFill>
                <a:tailEnd type="oval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115">
                <a:extLst>
                  <a:ext uri="{FF2B5EF4-FFF2-40B4-BE49-F238E27FC236}">
                    <a16:creationId xmlns:a16="http://schemas.microsoft.com/office/drawing/2014/main" id="{031DF69D-4853-1F41-808F-825A9C1F36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72675" y="4059520"/>
                <a:ext cx="1" cy="104400"/>
              </a:xfrm>
              <a:prstGeom prst="line">
                <a:avLst/>
              </a:prstGeom>
              <a:ln w="31750" cap="flat">
                <a:solidFill>
                  <a:srgbClr val="FF0000"/>
                </a:solidFill>
                <a:tailEnd type="oval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116">
                <a:extLst>
                  <a:ext uri="{FF2B5EF4-FFF2-40B4-BE49-F238E27FC236}">
                    <a16:creationId xmlns:a16="http://schemas.microsoft.com/office/drawing/2014/main" id="{022B7094-6B32-144C-AED9-A588CD44E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02099" y="4588064"/>
                <a:ext cx="1" cy="205200"/>
              </a:xfrm>
              <a:prstGeom prst="line">
                <a:avLst/>
              </a:prstGeom>
              <a:ln w="31750" cap="flat">
                <a:solidFill>
                  <a:srgbClr val="FF0000"/>
                </a:solidFill>
                <a:tailEnd type="oval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E37590DF-626B-DE4A-A3E3-DB8882768D99}"/>
                    </a:ext>
                  </a:extLst>
                </p:cNvPr>
                <p:cNvSpPr txBox="1"/>
                <p:nvPr/>
              </p:nvSpPr>
              <p:spPr>
                <a:xfrm>
                  <a:off x="6445922" y="3675561"/>
                  <a:ext cx="65621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E37590DF-626B-DE4A-A3E3-DB888276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922" y="3675561"/>
                  <a:ext cx="656214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54BF8A1-7869-214E-810F-3E02C2C262CF}"/>
                </a:ext>
              </a:extLst>
            </p:cNvPr>
            <p:cNvGrpSpPr/>
            <p:nvPr/>
          </p:nvGrpSpPr>
          <p:grpSpPr>
            <a:xfrm>
              <a:off x="844984" y="2357070"/>
              <a:ext cx="3061243" cy="1429406"/>
              <a:chOff x="673723" y="2257961"/>
              <a:chExt cx="3061243" cy="1429406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1A9ABF52-FB79-2849-B4DD-8A61BB1EF115}"/>
                  </a:ext>
                </a:extLst>
              </p:cNvPr>
              <p:cNvGrpSpPr/>
              <p:nvPr/>
            </p:nvGrpSpPr>
            <p:grpSpPr>
              <a:xfrm>
                <a:off x="673723" y="2257961"/>
                <a:ext cx="3061243" cy="1429406"/>
                <a:chOff x="1287619" y="2017205"/>
                <a:chExt cx="3061243" cy="1429406"/>
              </a:xfrm>
            </p:grpSpPr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71832A9A-FFC8-374A-954E-DF63A74C79FA}"/>
                    </a:ext>
                  </a:extLst>
                </p:cNvPr>
                <p:cNvSpPr/>
                <p:nvPr/>
              </p:nvSpPr>
              <p:spPr>
                <a:xfrm>
                  <a:off x="3989105" y="3090704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CDBB5756-638B-2642-91E5-734198C5FFCA}"/>
                    </a:ext>
                  </a:extLst>
                </p:cNvPr>
                <p:cNvSpPr/>
                <p:nvPr/>
              </p:nvSpPr>
              <p:spPr>
                <a:xfrm>
                  <a:off x="2944796" y="2177893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直线箭头连接符 364">
                  <a:extLst>
                    <a:ext uri="{FF2B5EF4-FFF2-40B4-BE49-F238E27FC236}">
                      <a16:creationId xmlns:a16="http://schemas.microsoft.com/office/drawing/2014/main" id="{3C9AD216-5E2E-0D44-A6BD-98CD7CDD2B1C}"/>
                    </a:ext>
                  </a:extLst>
                </p:cNvPr>
                <p:cNvCxnSpPr>
                  <a:cxnSpLocks/>
                  <a:stCxn id="95" idx="7"/>
                  <a:endCxn id="92" idx="2"/>
                </p:cNvCxnSpPr>
                <p:nvPr/>
              </p:nvCxnSpPr>
              <p:spPr>
                <a:xfrm flipV="1">
                  <a:off x="1834631" y="2231893"/>
                  <a:ext cx="1110165" cy="395068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线箭头连接符 365">
                  <a:extLst>
                    <a:ext uri="{FF2B5EF4-FFF2-40B4-BE49-F238E27FC236}">
                      <a16:creationId xmlns:a16="http://schemas.microsoft.com/office/drawing/2014/main" id="{DAC43548-2845-7D4A-8787-23882313B55F}"/>
                    </a:ext>
                  </a:extLst>
                </p:cNvPr>
                <p:cNvCxnSpPr>
                  <a:cxnSpLocks/>
                  <a:stCxn id="92" idx="6"/>
                  <a:endCxn id="96" idx="1"/>
                </p:cNvCxnSpPr>
                <p:nvPr/>
              </p:nvCxnSpPr>
              <p:spPr>
                <a:xfrm>
                  <a:off x="3052796" y="2231893"/>
                  <a:ext cx="554495" cy="303415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9E99BD77-3C64-844B-BAC0-3A1660985D84}"/>
                    </a:ext>
                  </a:extLst>
                </p:cNvPr>
                <p:cNvSpPr/>
                <p:nvPr/>
              </p:nvSpPr>
              <p:spPr>
                <a:xfrm>
                  <a:off x="1742447" y="2611145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C16821A2-725D-ED47-AD40-D05F860B3A19}"/>
                    </a:ext>
                  </a:extLst>
                </p:cNvPr>
                <p:cNvSpPr/>
                <p:nvPr/>
              </p:nvSpPr>
              <p:spPr>
                <a:xfrm>
                  <a:off x="3591475" y="2519492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直线箭头连接符 368">
                  <a:extLst>
                    <a:ext uri="{FF2B5EF4-FFF2-40B4-BE49-F238E27FC236}">
                      <a16:creationId xmlns:a16="http://schemas.microsoft.com/office/drawing/2014/main" id="{2E2478F6-25F5-1940-B1A3-FA1FEF1BFFAE}"/>
                    </a:ext>
                  </a:extLst>
                </p:cNvPr>
                <p:cNvCxnSpPr>
                  <a:cxnSpLocks/>
                  <a:stCxn id="95" idx="6"/>
                  <a:endCxn id="96" idx="2"/>
                </p:cNvCxnSpPr>
                <p:nvPr/>
              </p:nvCxnSpPr>
              <p:spPr>
                <a:xfrm flipV="1">
                  <a:off x="1850447" y="2573492"/>
                  <a:ext cx="1741028" cy="91653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0CD07716-C1E1-2944-835E-C237D7F28443}"/>
                    </a:ext>
                  </a:extLst>
                </p:cNvPr>
                <p:cNvSpPr/>
                <p:nvPr/>
              </p:nvSpPr>
              <p:spPr>
                <a:xfrm>
                  <a:off x="2944796" y="3264522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3AE69C17-35EE-6145-9E31-51CEF98CEA0B}"/>
                    </a:ext>
                  </a:extLst>
                </p:cNvPr>
                <p:cNvSpPr/>
                <p:nvPr/>
              </p:nvSpPr>
              <p:spPr>
                <a:xfrm>
                  <a:off x="1529061" y="3156522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" name="直线箭头连接符 371">
                  <a:extLst>
                    <a:ext uri="{FF2B5EF4-FFF2-40B4-BE49-F238E27FC236}">
                      <a16:creationId xmlns:a16="http://schemas.microsoft.com/office/drawing/2014/main" id="{FCD20337-D687-284B-AAEA-3C80A61FCB65}"/>
                    </a:ext>
                  </a:extLst>
                </p:cNvPr>
                <p:cNvCxnSpPr>
                  <a:cxnSpLocks/>
                  <a:stCxn id="95" idx="3"/>
                  <a:endCxn id="99" idx="0"/>
                </p:cNvCxnSpPr>
                <p:nvPr/>
              </p:nvCxnSpPr>
              <p:spPr>
                <a:xfrm flipH="1">
                  <a:off x="1583061" y="2703329"/>
                  <a:ext cx="175202" cy="453193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线箭头连接符 373">
                  <a:extLst>
                    <a:ext uri="{FF2B5EF4-FFF2-40B4-BE49-F238E27FC236}">
                      <a16:creationId xmlns:a16="http://schemas.microsoft.com/office/drawing/2014/main" id="{4CF53429-0D74-F844-AA3A-BE7F1BC64A10}"/>
                    </a:ext>
                  </a:extLst>
                </p:cNvPr>
                <p:cNvCxnSpPr>
                  <a:cxnSpLocks/>
                  <a:stCxn id="91" idx="0"/>
                  <a:endCxn id="96" idx="5"/>
                </p:cNvCxnSpPr>
                <p:nvPr/>
              </p:nvCxnSpPr>
              <p:spPr>
                <a:xfrm flipH="1" flipV="1">
                  <a:off x="3683659" y="2611676"/>
                  <a:ext cx="359446" cy="479028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线箭头连接符 374">
                  <a:extLst>
                    <a:ext uri="{FF2B5EF4-FFF2-40B4-BE49-F238E27FC236}">
                      <a16:creationId xmlns:a16="http://schemas.microsoft.com/office/drawing/2014/main" id="{EE1E156D-9AB9-234C-AEDA-EE0D7B677B7B}"/>
                    </a:ext>
                  </a:extLst>
                </p:cNvPr>
                <p:cNvCxnSpPr>
                  <a:cxnSpLocks/>
                  <a:stCxn id="98" idx="7"/>
                  <a:endCxn id="96" idx="3"/>
                </p:cNvCxnSpPr>
                <p:nvPr/>
              </p:nvCxnSpPr>
              <p:spPr>
                <a:xfrm flipV="1">
                  <a:off x="3036980" y="2611676"/>
                  <a:ext cx="570311" cy="668662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线箭头连接符 375">
                  <a:extLst>
                    <a:ext uri="{FF2B5EF4-FFF2-40B4-BE49-F238E27FC236}">
                      <a16:creationId xmlns:a16="http://schemas.microsoft.com/office/drawing/2014/main" id="{2F014E41-C047-D24E-AF8D-4519BB26950E}"/>
                    </a:ext>
                  </a:extLst>
                </p:cNvPr>
                <p:cNvCxnSpPr>
                  <a:cxnSpLocks/>
                  <a:stCxn id="98" idx="6"/>
                  <a:endCxn id="91" idx="2"/>
                </p:cNvCxnSpPr>
                <p:nvPr/>
              </p:nvCxnSpPr>
              <p:spPr>
                <a:xfrm flipV="1">
                  <a:off x="3052796" y="3144704"/>
                  <a:ext cx="936309" cy="173818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D2EEF5C4-389C-A644-BAA4-4341D53B754B}"/>
                    </a:ext>
                  </a:extLst>
                </p:cNvPr>
                <p:cNvSpPr txBox="1"/>
                <p:nvPr/>
              </p:nvSpPr>
              <p:spPr>
                <a:xfrm>
                  <a:off x="1501005" y="2492272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0</a:t>
                  </a:r>
                </a:p>
              </p:txBody>
            </p:sp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E97638D5-1D93-EA43-923D-9B891E4C9A54}"/>
                    </a:ext>
                  </a:extLst>
                </p:cNvPr>
                <p:cNvSpPr txBox="1"/>
                <p:nvPr/>
              </p:nvSpPr>
              <p:spPr>
                <a:xfrm>
                  <a:off x="2720961" y="2017205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1</a:t>
                  </a:r>
                </a:p>
              </p:txBody>
            </p: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1B977CB-5C62-0944-B5AA-453D5365FBCE}"/>
                    </a:ext>
                  </a:extLst>
                </p:cNvPr>
                <p:cNvSpPr txBox="1"/>
                <p:nvPr/>
              </p:nvSpPr>
              <p:spPr>
                <a:xfrm>
                  <a:off x="3682908" y="2429427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2</a:t>
                  </a:r>
                </a:p>
              </p:txBody>
            </p:sp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118EEA15-69EB-6543-8A5D-F6B44EB274CF}"/>
                    </a:ext>
                  </a:extLst>
                </p:cNvPr>
                <p:cNvSpPr txBox="1"/>
                <p:nvPr/>
              </p:nvSpPr>
              <p:spPr>
                <a:xfrm>
                  <a:off x="1287619" y="3028779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3</a:t>
                  </a:r>
                </a:p>
              </p:txBody>
            </p:sp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00ADC956-AC16-4642-A74F-A73DF9A553CA}"/>
                    </a:ext>
                  </a:extLst>
                </p:cNvPr>
                <p:cNvSpPr txBox="1"/>
                <p:nvPr/>
              </p:nvSpPr>
              <p:spPr>
                <a:xfrm>
                  <a:off x="2720961" y="3138834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4</a:t>
                  </a:r>
                </a:p>
              </p:txBody>
            </p:sp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FF00C225-8113-6749-B086-B86680EC6967}"/>
                    </a:ext>
                  </a:extLst>
                </p:cNvPr>
                <p:cNvSpPr txBox="1"/>
                <p:nvPr/>
              </p:nvSpPr>
              <p:spPr>
                <a:xfrm>
                  <a:off x="4053420" y="2978809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5</a:t>
                  </a:r>
                </a:p>
              </p:txBody>
            </p:sp>
          </p:grpSp>
          <p:cxnSp>
            <p:nvCxnSpPr>
              <p:cNvPr id="90" name="直接连接符 43">
                <a:extLst>
                  <a:ext uri="{FF2B5EF4-FFF2-40B4-BE49-F238E27FC236}">
                    <a16:creationId xmlns:a16="http://schemas.microsoft.com/office/drawing/2014/main" id="{77425FEA-2A54-DB40-B7F1-C22837C836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84330" y="2491901"/>
                <a:ext cx="1" cy="360000"/>
              </a:xfrm>
              <a:prstGeom prst="line">
                <a:avLst/>
              </a:prstGeom>
              <a:ln w="31750" cap="flat">
                <a:solidFill>
                  <a:srgbClr val="FF0000"/>
                </a:solidFill>
                <a:tailEnd type="oval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EBDBDAA1-EED7-7D40-B76F-D471A745E4A9}"/>
                    </a:ext>
                  </a:extLst>
                </p:cNvPr>
                <p:cNvSpPr txBox="1"/>
                <p:nvPr/>
              </p:nvSpPr>
              <p:spPr>
                <a:xfrm>
                  <a:off x="1974920" y="3690181"/>
                  <a:ext cx="42326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GB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EBDBDAA1-EED7-7D40-B76F-D471A745E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920" y="3690181"/>
                  <a:ext cx="423262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右箭头 13">
              <a:extLst>
                <a:ext uri="{FF2B5EF4-FFF2-40B4-BE49-F238E27FC236}">
                  <a16:creationId xmlns:a16="http://schemas.microsoft.com/office/drawing/2014/main" id="{2F34ED2D-3FE6-9A40-AE94-C1A90AB2C48F}"/>
                </a:ext>
              </a:extLst>
            </p:cNvPr>
            <p:cNvSpPr/>
            <p:nvPr/>
          </p:nvSpPr>
          <p:spPr>
            <a:xfrm>
              <a:off x="4331243" y="3007325"/>
              <a:ext cx="648072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D1674D1A-F538-A24A-B7AD-35AAAA325C12}"/>
                  </a:ext>
                </a:extLst>
              </p:cNvPr>
              <p:cNvSpPr txBox="1"/>
              <p:nvPr/>
            </p:nvSpPr>
            <p:spPr>
              <a:xfrm>
                <a:off x="6254926" y="5210510"/>
                <a:ext cx="21800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D1674D1A-F538-A24A-B7AD-35AAAA325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926" y="5210510"/>
                <a:ext cx="218008" cy="492443"/>
              </a:xfrm>
              <a:prstGeom prst="rect">
                <a:avLst/>
              </a:prstGeom>
              <a:blipFill>
                <a:blip r:embed="rId6"/>
                <a:stretch>
                  <a:fillRect l="-5556"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9E060EBA-6DE1-1848-A085-CB988513B675}"/>
                  </a:ext>
                </a:extLst>
              </p:cNvPr>
              <p:cNvSpPr txBox="1"/>
              <p:nvPr/>
            </p:nvSpPr>
            <p:spPr>
              <a:xfrm>
                <a:off x="7358154" y="5210510"/>
                <a:ext cx="3574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9E060EBA-6DE1-1848-A085-CB988513B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54" y="5210510"/>
                <a:ext cx="357469" cy="430887"/>
              </a:xfrm>
              <a:prstGeom prst="rect">
                <a:avLst/>
              </a:prstGeom>
              <a:blipFill>
                <a:blip r:embed="rId7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图片 125">
            <a:extLst>
              <a:ext uri="{FF2B5EF4-FFF2-40B4-BE49-F238E27FC236}">
                <a16:creationId xmlns:a16="http://schemas.microsoft.com/office/drawing/2014/main" id="{CA622184-BCC5-A54A-95E1-79235E80AA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62" y="4201423"/>
            <a:ext cx="498797" cy="2409444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id="{243AA93F-6F14-854F-803B-E46C96067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98" y="4167851"/>
            <a:ext cx="498797" cy="24094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A76634-458B-44C1-659C-8ADC99AA71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44" y="4232045"/>
            <a:ext cx="2555253" cy="239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43AEE8-FD6F-EB4D-9B3B-DA5CBA8A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1534"/>
            <a:ext cx="10972800" cy="532859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" altLang="zh-CN" sz="2800" dirty="0">
                <a:solidFill>
                  <a:srgbClr val="FF0000"/>
                </a:solidFill>
              </a:rPr>
              <a:t>Overview of GNNs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" altLang="zh-CN" sz="2800" dirty="0"/>
              <a:t>Spectral interpretation of GNNs</a:t>
            </a:r>
            <a:endParaRPr kumimoji="1" lang="en-US" altLang="zh-CN" sz="2800" dirty="0"/>
          </a:p>
          <a:p>
            <a:pPr>
              <a:lnSpc>
                <a:spcPct val="200000"/>
              </a:lnSpc>
            </a:pPr>
            <a:r>
              <a:rPr kumimoji="1" lang="en-US" altLang="zh-CN" sz="2800" dirty="0"/>
              <a:t>Our works (GCNII, </a:t>
            </a:r>
            <a:r>
              <a:rPr kumimoji="1" lang="en-US" altLang="zh-CN" sz="2800" dirty="0" err="1"/>
              <a:t>BernNet</a:t>
            </a:r>
            <a:r>
              <a:rPr kumimoji="1" lang="en-US" altLang="zh-CN" sz="2800" dirty="0"/>
              <a:t>, </a:t>
            </a:r>
            <a:r>
              <a:rPr kumimoji="1" lang="en-US" altLang="zh-CN" sz="2800" dirty="0" err="1"/>
              <a:t>ChebNetII</a:t>
            </a:r>
            <a:r>
              <a:rPr kumimoji="1" lang="en-US" altLang="zh-CN" sz="28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" altLang="zh-CN" sz="2800" dirty="0"/>
              <a:t>Summary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&amp;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Perspectives</a:t>
            </a:r>
            <a:endParaRPr kumimoji="1" lang="en" altLang="zh-CN" sz="28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2EF289-BDBA-AD4C-A66E-DA5D85AE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95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F80F9EA-D284-72E4-E384-DF642B285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98" y="4177732"/>
            <a:ext cx="498797" cy="24094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CB184E-35FD-90DB-239D-F8E0E57F6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1" y="4250701"/>
            <a:ext cx="2553325" cy="23894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9463A11-4A85-2443-82DC-9FD7D965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Signal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2D829-F40D-CE49-8933-B0676CAC02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kumimoji="1" lang="en-US" altLang="zh-CN" sz="2800" dirty="0">
                    <a:solidFill>
                      <a:srgbClr val="000000"/>
                    </a:solidFill>
                  </a:rPr>
                  <a:t>Operation on graph signal by Laplacian matrix </a:t>
                </a:r>
                <a14:m>
                  <m:oMath xmlns:m="http://schemas.openxmlformats.org/officeDocument/2006/math">
                    <m:r>
                      <a:rPr kumimoji="1" lang="en-GB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kumimoji="1" lang="en-US" altLang="zh-CN" sz="2800" dirty="0">
                  <a:solidFill>
                    <a:srgbClr val="000000"/>
                  </a:solidFill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2D829-F40D-CE49-8933-B0676CAC02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8" t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C3F69A09-CF8E-8E49-81F6-4C953AF93DC4}"/>
              </a:ext>
            </a:extLst>
          </p:cNvPr>
          <p:cNvGrpSpPr/>
          <p:nvPr/>
        </p:nvGrpSpPr>
        <p:grpSpPr>
          <a:xfrm>
            <a:off x="2294711" y="2013351"/>
            <a:ext cx="7602579" cy="2096818"/>
            <a:chOff x="844984" y="1993473"/>
            <a:chExt cx="7602579" cy="2096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13D78E1-15D1-9A4C-A8BC-A319660B8E70}"/>
                    </a:ext>
                  </a:extLst>
                </p:cNvPr>
                <p:cNvSpPr txBox="1"/>
                <p:nvPr/>
              </p:nvSpPr>
              <p:spPr>
                <a:xfrm>
                  <a:off x="2618192" y="1993473"/>
                  <a:ext cx="442530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13D78E1-15D1-9A4C-A8BC-A319660B8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192" y="1993473"/>
                  <a:ext cx="442530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60D628C-E8AF-5E48-A4A0-22D64F2FD056}"/>
                </a:ext>
              </a:extLst>
            </p:cNvPr>
            <p:cNvGrpSpPr/>
            <p:nvPr/>
          </p:nvGrpSpPr>
          <p:grpSpPr>
            <a:xfrm>
              <a:off x="5386320" y="2320921"/>
              <a:ext cx="3061243" cy="1429406"/>
              <a:chOff x="673723" y="2257961"/>
              <a:chExt cx="3061243" cy="1429406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685A9B5-B235-F44D-9606-D15AF820629E}"/>
                  </a:ext>
                </a:extLst>
              </p:cNvPr>
              <p:cNvGrpSpPr/>
              <p:nvPr/>
            </p:nvGrpSpPr>
            <p:grpSpPr>
              <a:xfrm>
                <a:off x="673723" y="2257961"/>
                <a:ext cx="3061243" cy="1429406"/>
                <a:chOff x="1287619" y="2017205"/>
                <a:chExt cx="3061243" cy="1429406"/>
              </a:xfrm>
            </p:grpSpPr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43710356-FD68-5F4C-8E09-24D3392FEB8E}"/>
                    </a:ext>
                  </a:extLst>
                </p:cNvPr>
                <p:cNvSpPr/>
                <p:nvPr/>
              </p:nvSpPr>
              <p:spPr>
                <a:xfrm>
                  <a:off x="3989105" y="3090704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4F57843A-2C7D-6B46-B3CC-62731AFEB1FD}"/>
                    </a:ext>
                  </a:extLst>
                </p:cNvPr>
                <p:cNvSpPr/>
                <p:nvPr/>
              </p:nvSpPr>
              <p:spPr>
                <a:xfrm>
                  <a:off x="2944796" y="2177893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" name="直线箭头连接符 364">
                  <a:extLst>
                    <a:ext uri="{FF2B5EF4-FFF2-40B4-BE49-F238E27FC236}">
                      <a16:creationId xmlns:a16="http://schemas.microsoft.com/office/drawing/2014/main" id="{CCB99876-CC9F-BD4D-BE0A-6BAB4BF677E3}"/>
                    </a:ext>
                  </a:extLst>
                </p:cNvPr>
                <p:cNvCxnSpPr>
                  <a:cxnSpLocks/>
                  <a:stCxn id="48" idx="7"/>
                  <a:endCxn id="45" idx="2"/>
                </p:cNvCxnSpPr>
                <p:nvPr/>
              </p:nvCxnSpPr>
              <p:spPr>
                <a:xfrm flipV="1">
                  <a:off x="1834631" y="2231893"/>
                  <a:ext cx="1110165" cy="395068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线箭头连接符 365">
                  <a:extLst>
                    <a:ext uri="{FF2B5EF4-FFF2-40B4-BE49-F238E27FC236}">
                      <a16:creationId xmlns:a16="http://schemas.microsoft.com/office/drawing/2014/main" id="{80339A98-5AA6-C146-B8E8-A963E0093EE8}"/>
                    </a:ext>
                  </a:extLst>
                </p:cNvPr>
                <p:cNvCxnSpPr>
                  <a:cxnSpLocks/>
                  <a:stCxn id="45" idx="6"/>
                  <a:endCxn id="49" idx="1"/>
                </p:cNvCxnSpPr>
                <p:nvPr/>
              </p:nvCxnSpPr>
              <p:spPr>
                <a:xfrm>
                  <a:off x="3052796" y="2231893"/>
                  <a:ext cx="554495" cy="303415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A36E6443-1C06-7047-83B8-90F6D7980284}"/>
                    </a:ext>
                  </a:extLst>
                </p:cNvPr>
                <p:cNvSpPr/>
                <p:nvPr/>
              </p:nvSpPr>
              <p:spPr>
                <a:xfrm>
                  <a:off x="1742447" y="2611145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4BEE4DDE-95BF-0B40-A400-03DC06910F14}"/>
                    </a:ext>
                  </a:extLst>
                </p:cNvPr>
                <p:cNvSpPr/>
                <p:nvPr/>
              </p:nvSpPr>
              <p:spPr>
                <a:xfrm>
                  <a:off x="3591475" y="2519492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直线箭头连接符 368">
                  <a:extLst>
                    <a:ext uri="{FF2B5EF4-FFF2-40B4-BE49-F238E27FC236}">
                      <a16:creationId xmlns:a16="http://schemas.microsoft.com/office/drawing/2014/main" id="{2EB646DF-4400-424B-82C0-730BA71BF38C}"/>
                    </a:ext>
                  </a:extLst>
                </p:cNvPr>
                <p:cNvCxnSpPr>
                  <a:cxnSpLocks/>
                  <a:stCxn id="48" idx="6"/>
                  <a:endCxn id="49" idx="2"/>
                </p:cNvCxnSpPr>
                <p:nvPr/>
              </p:nvCxnSpPr>
              <p:spPr>
                <a:xfrm flipV="1">
                  <a:off x="1850447" y="2573492"/>
                  <a:ext cx="1741028" cy="91653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376F1CF9-C145-3448-9694-39CA2D6B8A90}"/>
                    </a:ext>
                  </a:extLst>
                </p:cNvPr>
                <p:cNvSpPr/>
                <p:nvPr/>
              </p:nvSpPr>
              <p:spPr>
                <a:xfrm>
                  <a:off x="2944796" y="3264522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1F7F58EC-C489-A94F-B60B-418B42CAFFFE}"/>
                    </a:ext>
                  </a:extLst>
                </p:cNvPr>
                <p:cNvSpPr/>
                <p:nvPr/>
              </p:nvSpPr>
              <p:spPr>
                <a:xfrm>
                  <a:off x="1529061" y="3156522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直线箭头连接符 371">
                  <a:extLst>
                    <a:ext uri="{FF2B5EF4-FFF2-40B4-BE49-F238E27FC236}">
                      <a16:creationId xmlns:a16="http://schemas.microsoft.com/office/drawing/2014/main" id="{32697C55-E8DC-EC4B-91F3-C901DD09B57F}"/>
                    </a:ext>
                  </a:extLst>
                </p:cNvPr>
                <p:cNvCxnSpPr>
                  <a:cxnSpLocks/>
                  <a:stCxn id="48" idx="3"/>
                  <a:endCxn id="52" idx="0"/>
                </p:cNvCxnSpPr>
                <p:nvPr/>
              </p:nvCxnSpPr>
              <p:spPr>
                <a:xfrm flipH="1">
                  <a:off x="1583061" y="2703329"/>
                  <a:ext cx="175202" cy="453193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箭头连接符 373">
                  <a:extLst>
                    <a:ext uri="{FF2B5EF4-FFF2-40B4-BE49-F238E27FC236}">
                      <a16:creationId xmlns:a16="http://schemas.microsoft.com/office/drawing/2014/main" id="{D5168788-35A7-1E4D-AA35-70B8E237537E}"/>
                    </a:ext>
                  </a:extLst>
                </p:cNvPr>
                <p:cNvCxnSpPr>
                  <a:cxnSpLocks/>
                  <a:stCxn id="44" idx="0"/>
                  <a:endCxn id="49" idx="5"/>
                </p:cNvCxnSpPr>
                <p:nvPr/>
              </p:nvCxnSpPr>
              <p:spPr>
                <a:xfrm flipH="1" flipV="1">
                  <a:off x="3683659" y="2611676"/>
                  <a:ext cx="359446" cy="479028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箭头连接符 374">
                  <a:extLst>
                    <a:ext uri="{FF2B5EF4-FFF2-40B4-BE49-F238E27FC236}">
                      <a16:creationId xmlns:a16="http://schemas.microsoft.com/office/drawing/2014/main" id="{3B02546F-BCD9-D949-94EA-E218EDF93581}"/>
                    </a:ext>
                  </a:extLst>
                </p:cNvPr>
                <p:cNvCxnSpPr>
                  <a:cxnSpLocks/>
                  <a:stCxn id="51" idx="7"/>
                  <a:endCxn id="49" idx="3"/>
                </p:cNvCxnSpPr>
                <p:nvPr/>
              </p:nvCxnSpPr>
              <p:spPr>
                <a:xfrm flipV="1">
                  <a:off x="3036980" y="2611676"/>
                  <a:ext cx="570311" cy="668662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箭头连接符 375">
                  <a:extLst>
                    <a:ext uri="{FF2B5EF4-FFF2-40B4-BE49-F238E27FC236}">
                      <a16:creationId xmlns:a16="http://schemas.microsoft.com/office/drawing/2014/main" id="{65E7AEE8-C455-3E43-B1DA-3E3985D614EE}"/>
                    </a:ext>
                  </a:extLst>
                </p:cNvPr>
                <p:cNvCxnSpPr>
                  <a:cxnSpLocks/>
                  <a:stCxn id="51" idx="6"/>
                  <a:endCxn id="44" idx="2"/>
                </p:cNvCxnSpPr>
                <p:nvPr/>
              </p:nvCxnSpPr>
              <p:spPr>
                <a:xfrm flipV="1">
                  <a:off x="3052796" y="3144704"/>
                  <a:ext cx="936309" cy="173818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4E0FBD7A-589E-D547-9478-6C66F338B55A}"/>
                    </a:ext>
                  </a:extLst>
                </p:cNvPr>
                <p:cNvSpPr txBox="1"/>
                <p:nvPr/>
              </p:nvSpPr>
              <p:spPr>
                <a:xfrm>
                  <a:off x="1501005" y="2492272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0</a:t>
                  </a: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46E85E7-0A38-074B-8A77-69598F792156}"/>
                    </a:ext>
                  </a:extLst>
                </p:cNvPr>
                <p:cNvSpPr txBox="1"/>
                <p:nvPr/>
              </p:nvSpPr>
              <p:spPr>
                <a:xfrm>
                  <a:off x="2720961" y="2017205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1</a:t>
                  </a:r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903A82B-A3B1-3D40-9D4A-D248D143E1EC}"/>
                    </a:ext>
                  </a:extLst>
                </p:cNvPr>
                <p:cNvSpPr txBox="1"/>
                <p:nvPr/>
              </p:nvSpPr>
              <p:spPr>
                <a:xfrm>
                  <a:off x="3682908" y="2429427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2</a:t>
                  </a: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FDA8CF4A-93DE-BA48-A5E3-5B8B4329D6D4}"/>
                    </a:ext>
                  </a:extLst>
                </p:cNvPr>
                <p:cNvSpPr txBox="1"/>
                <p:nvPr/>
              </p:nvSpPr>
              <p:spPr>
                <a:xfrm>
                  <a:off x="1287619" y="3028779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3</a:t>
                  </a: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4FC8A33-E12F-D149-9812-9ECF8619810E}"/>
                    </a:ext>
                  </a:extLst>
                </p:cNvPr>
                <p:cNvSpPr txBox="1"/>
                <p:nvPr/>
              </p:nvSpPr>
              <p:spPr>
                <a:xfrm>
                  <a:off x="2720961" y="3138834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4</a:t>
                  </a: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7B01CBDB-BEAC-234A-BFE6-A8D26C8D9EA9}"/>
                    </a:ext>
                  </a:extLst>
                </p:cNvPr>
                <p:cNvSpPr txBox="1"/>
                <p:nvPr/>
              </p:nvSpPr>
              <p:spPr>
                <a:xfrm>
                  <a:off x="4053420" y="2978809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5</a:t>
                  </a:r>
                </a:p>
              </p:txBody>
            </p:sp>
          </p:grpSp>
          <p:cxnSp>
            <p:nvCxnSpPr>
              <p:cNvPr id="43" name="直接连接符 94">
                <a:extLst>
                  <a:ext uri="{FF2B5EF4-FFF2-40B4-BE49-F238E27FC236}">
                    <a16:creationId xmlns:a16="http://schemas.microsoft.com/office/drawing/2014/main" id="{3A512FCC-E771-7D46-A466-675356DC0C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84330" y="2491901"/>
                <a:ext cx="1" cy="360000"/>
              </a:xfrm>
              <a:prstGeom prst="line">
                <a:avLst/>
              </a:prstGeom>
              <a:ln w="31750" cap="flat">
                <a:solidFill>
                  <a:srgbClr val="FF0000"/>
                </a:solidFill>
                <a:tailEnd type="oval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E37590DF-626B-DE4A-A3E3-DB8882768D99}"/>
                    </a:ext>
                  </a:extLst>
                </p:cNvPr>
                <p:cNvSpPr txBox="1"/>
                <p:nvPr/>
              </p:nvSpPr>
              <p:spPr>
                <a:xfrm>
                  <a:off x="6445922" y="3675561"/>
                  <a:ext cx="65621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E37590DF-626B-DE4A-A3E3-DB888276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922" y="3675561"/>
                  <a:ext cx="656214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54BF8A1-7869-214E-810F-3E02C2C262CF}"/>
                </a:ext>
              </a:extLst>
            </p:cNvPr>
            <p:cNvGrpSpPr/>
            <p:nvPr/>
          </p:nvGrpSpPr>
          <p:grpSpPr>
            <a:xfrm>
              <a:off x="844984" y="2357070"/>
              <a:ext cx="3061243" cy="1429406"/>
              <a:chOff x="673723" y="2257961"/>
              <a:chExt cx="3061243" cy="1429406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1A9ABF52-FB79-2849-B4DD-8A61BB1EF115}"/>
                  </a:ext>
                </a:extLst>
              </p:cNvPr>
              <p:cNvGrpSpPr/>
              <p:nvPr/>
            </p:nvGrpSpPr>
            <p:grpSpPr>
              <a:xfrm>
                <a:off x="673723" y="2257961"/>
                <a:ext cx="3061243" cy="1429406"/>
                <a:chOff x="1287619" y="2017205"/>
                <a:chExt cx="3061243" cy="1429406"/>
              </a:xfrm>
            </p:grpSpPr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71832A9A-FFC8-374A-954E-DF63A74C79FA}"/>
                    </a:ext>
                  </a:extLst>
                </p:cNvPr>
                <p:cNvSpPr/>
                <p:nvPr/>
              </p:nvSpPr>
              <p:spPr>
                <a:xfrm>
                  <a:off x="3989105" y="3090704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CDBB5756-638B-2642-91E5-734198C5FFCA}"/>
                    </a:ext>
                  </a:extLst>
                </p:cNvPr>
                <p:cNvSpPr/>
                <p:nvPr/>
              </p:nvSpPr>
              <p:spPr>
                <a:xfrm>
                  <a:off x="2944796" y="2177893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直线箭头连接符 364">
                  <a:extLst>
                    <a:ext uri="{FF2B5EF4-FFF2-40B4-BE49-F238E27FC236}">
                      <a16:creationId xmlns:a16="http://schemas.microsoft.com/office/drawing/2014/main" id="{3C9AD216-5E2E-0D44-A6BD-98CD7CDD2B1C}"/>
                    </a:ext>
                  </a:extLst>
                </p:cNvPr>
                <p:cNvCxnSpPr>
                  <a:cxnSpLocks/>
                  <a:stCxn id="95" idx="7"/>
                  <a:endCxn id="92" idx="2"/>
                </p:cNvCxnSpPr>
                <p:nvPr/>
              </p:nvCxnSpPr>
              <p:spPr>
                <a:xfrm flipV="1">
                  <a:off x="1834631" y="2231893"/>
                  <a:ext cx="1110165" cy="395068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线箭头连接符 365">
                  <a:extLst>
                    <a:ext uri="{FF2B5EF4-FFF2-40B4-BE49-F238E27FC236}">
                      <a16:creationId xmlns:a16="http://schemas.microsoft.com/office/drawing/2014/main" id="{DAC43548-2845-7D4A-8787-23882313B55F}"/>
                    </a:ext>
                  </a:extLst>
                </p:cNvPr>
                <p:cNvCxnSpPr>
                  <a:cxnSpLocks/>
                  <a:stCxn id="92" idx="6"/>
                  <a:endCxn id="96" idx="1"/>
                </p:cNvCxnSpPr>
                <p:nvPr/>
              </p:nvCxnSpPr>
              <p:spPr>
                <a:xfrm>
                  <a:off x="3052796" y="2231893"/>
                  <a:ext cx="554495" cy="303415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9E99BD77-3C64-844B-BAC0-3A1660985D84}"/>
                    </a:ext>
                  </a:extLst>
                </p:cNvPr>
                <p:cNvSpPr/>
                <p:nvPr/>
              </p:nvSpPr>
              <p:spPr>
                <a:xfrm>
                  <a:off x="1742447" y="2611145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C16821A2-725D-ED47-AD40-D05F860B3A19}"/>
                    </a:ext>
                  </a:extLst>
                </p:cNvPr>
                <p:cNvSpPr/>
                <p:nvPr/>
              </p:nvSpPr>
              <p:spPr>
                <a:xfrm>
                  <a:off x="3591475" y="2519492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直线箭头连接符 368">
                  <a:extLst>
                    <a:ext uri="{FF2B5EF4-FFF2-40B4-BE49-F238E27FC236}">
                      <a16:creationId xmlns:a16="http://schemas.microsoft.com/office/drawing/2014/main" id="{2E2478F6-25F5-1940-B1A3-FA1FEF1BFFAE}"/>
                    </a:ext>
                  </a:extLst>
                </p:cNvPr>
                <p:cNvCxnSpPr>
                  <a:cxnSpLocks/>
                  <a:stCxn id="95" idx="6"/>
                  <a:endCxn id="96" idx="2"/>
                </p:cNvCxnSpPr>
                <p:nvPr/>
              </p:nvCxnSpPr>
              <p:spPr>
                <a:xfrm flipV="1">
                  <a:off x="1850447" y="2573492"/>
                  <a:ext cx="1741028" cy="91653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0CD07716-C1E1-2944-835E-C237D7F28443}"/>
                    </a:ext>
                  </a:extLst>
                </p:cNvPr>
                <p:cNvSpPr/>
                <p:nvPr/>
              </p:nvSpPr>
              <p:spPr>
                <a:xfrm>
                  <a:off x="2944796" y="3264522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3AE69C17-35EE-6145-9E31-51CEF98CEA0B}"/>
                    </a:ext>
                  </a:extLst>
                </p:cNvPr>
                <p:cNvSpPr/>
                <p:nvPr/>
              </p:nvSpPr>
              <p:spPr>
                <a:xfrm>
                  <a:off x="1529061" y="3156522"/>
                  <a:ext cx="108000" cy="108000"/>
                </a:xfrm>
                <a:prstGeom prst="ellipse">
                  <a:avLst/>
                </a:prstGeom>
                <a:solidFill>
                  <a:srgbClr val="E5FFE5"/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" name="直线箭头连接符 371">
                  <a:extLst>
                    <a:ext uri="{FF2B5EF4-FFF2-40B4-BE49-F238E27FC236}">
                      <a16:creationId xmlns:a16="http://schemas.microsoft.com/office/drawing/2014/main" id="{FCD20337-D687-284B-AAEA-3C80A61FCB65}"/>
                    </a:ext>
                  </a:extLst>
                </p:cNvPr>
                <p:cNvCxnSpPr>
                  <a:cxnSpLocks/>
                  <a:stCxn id="95" idx="3"/>
                  <a:endCxn id="99" idx="0"/>
                </p:cNvCxnSpPr>
                <p:nvPr/>
              </p:nvCxnSpPr>
              <p:spPr>
                <a:xfrm flipH="1">
                  <a:off x="1583061" y="2703329"/>
                  <a:ext cx="175202" cy="453193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线箭头连接符 373">
                  <a:extLst>
                    <a:ext uri="{FF2B5EF4-FFF2-40B4-BE49-F238E27FC236}">
                      <a16:creationId xmlns:a16="http://schemas.microsoft.com/office/drawing/2014/main" id="{4CF53429-0D74-F844-AA3A-BE7F1BC64A10}"/>
                    </a:ext>
                  </a:extLst>
                </p:cNvPr>
                <p:cNvCxnSpPr>
                  <a:cxnSpLocks/>
                  <a:stCxn id="91" idx="0"/>
                  <a:endCxn id="96" idx="5"/>
                </p:cNvCxnSpPr>
                <p:nvPr/>
              </p:nvCxnSpPr>
              <p:spPr>
                <a:xfrm flipH="1" flipV="1">
                  <a:off x="3683659" y="2611676"/>
                  <a:ext cx="359446" cy="479028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线箭头连接符 374">
                  <a:extLst>
                    <a:ext uri="{FF2B5EF4-FFF2-40B4-BE49-F238E27FC236}">
                      <a16:creationId xmlns:a16="http://schemas.microsoft.com/office/drawing/2014/main" id="{EE1E156D-9AB9-234C-AEDA-EE0D7B677B7B}"/>
                    </a:ext>
                  </a:extLst>
                </p:cNvPr>
                <p:cNvCxnSpPr>
                  <a:cxnSpLocks/>
                  <a:stCxn id="98" idx="7"/>
                  <a:endCxn id="96" idx="3"/>
                </p:cNvCxnSpPr>
                <p:nvPr/>
              </p:nvCxnSpPr>
              <p:spPr>
                <a:xfrm flipV="1">
                  <a:off x="3036980" y="2611676"/>
                  <a:ext cx="570311" cy="668662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线箭头连接符 375">
                  <a:extLst>
                    <a:ext uri="{FF2B5EF4-FFF2-40B4-BE49-F238E27FC236}">
                      <a16:creationId xmlns:a16="http://schemas.microsoft.com/office/drawing/2014/main" id="{2F014E41-C047-D24E-AF8D-4519BB26950E}"/>
                    </a:ext>
                  </a:extLst>
                </p:cNvPr>
                <p:cNvCxnSpPr>
                  <a:cxnSpLocks/>
                  <a:stCxn id="98" idx="6"/>
                  <a:endCxn id="91" idx="2"/>
                </p:cNvCxnSpPr>
                <p:nvPr/>
              </p:nvCxnSpPr>
              <p:spPr>
                <a:xfrm flipV="1">
                  <a:off x="3052796" y="3144704"/>
                  <a:ext cx="936309" cy="173818"/>
                </a:xfrm>
                <a:prstGeom prst="straightConnector1">
                  <a:avLst/>
                </a:prstGeom>
                <a:ln w="19050">
                  <a:solidFill>
                    <a:srgbClr val="395DFF"/>
                  </a:solidFill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D2EEF5C4-389C-A644-BAA4-4341D53B754B}"/>
                    </a:ext>
                  </a:extLst>
                </p:cNvPr>
                <p:cNvSpPr txBox="1"/>
                <p:nvPr/>
              </p:nvSpPr>
              <p:spPr>
                <a:xfrm>
                  <a:off x="1501005" y="2492272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0</a:t>
                  </a:r>
                </a:p>
              </p:txBody>
            </p:sp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E97638D5-1D93-EA43-923D-9B891E4C9A54}"/>
                    </a:ext>
                  </a:extLst>
                </p:cNvPr>
                <p:cNvSpPr txBox="1"/>
                <p:nvPr/>
              </p:nvSpPr>
              <p:spPr>
                <a:xfrm>
                  <a:off x="2720961" y="2017205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1</a:t>
                  </a:r>
                </a:p>
              </p:txBody>
            </p: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1B977CB-5C62-0944-B5AA-453D5365FBCE}"/>
                    </a:ext>
                  </a:extLst>
                </p:cNvPr>
                <p:cNvSpPr txBox="1"/>
                <p:nvPr/>
              </p:nvSpPr>
              <p:spPr>
                <a:xfrm>
                  <a:off x="3682908" y="2429427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2</a:t>
                  </a:r>
                </a:p>
              </p:txBody>
            </p:sp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118EEA15-69EB-6543-8A5D-F6B44EB274CF}"/>
                    </a:ext>
                  </a:extLst>
                </p:cNvPr>
                <p:cNvSpPr txBox="1"/>
                <p:nvPr/>
              </p:nvSpPr>
              <p:spPr>
                <a:xfrm>
                  <a:off x="1287619" y="3028779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3</a:t>
                  </a:r>
                </a:p>
              </p:txBody>
            </p:sp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00ADC956-AC16-4642-A74F-A73DF9A553CA}"/>
                    </a:ext>
                  </a:extLst>
                </p:cNvPr>
                <p:cNvSpPr txBox="1"/>
                <p:nvPr/>
              </p:nvSpPr>
              <p:spPr>
                <a:xfrm>
                  <a:off x="2720961" y="3138834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4</a:t>
                  </a:r>
                </a:p>
              </p:txBody>
            </p:sp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FF00C225-8113-6749-B086-B86680EC6967}"/>
                    </a:ext>
                  </a:extLst>
                </p:cNvPr>
                <p:cNvSpPr txBox="1"/>
                <p:nvPr/>
              </p:nvSpPr>
              <p:spPr>
                <a:xfrm>
                  <a:off x="4053420" y="2978809"/>
                  <a:ext cx="2954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5</a:t>
                  </a:r>
                </a:p>
              </p:txBody>
            </p:sp>
          </p:grpSp>
          <p:cxnSp>
            <p:nvCxnSpPr>
              <p:cNvPr id="90" name="直接连接符 43">
                <a:extLst>
                  <a:ext uri="{FF2B5EF4-FFF2-40B4-BE49-F238E27FC236}">
                    <a16:creationId xmlns:a16="http://schemas.microsoft.com/office/drawing/2014/main" id="{77425FEA-2A54-DB40-B7F1-C22837C836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84330" y="2491901"/>
                <a:ext cx="1" cy="360000"/>
              </a:xfrm>
              <a:prstGeom prst="line">
                <a:avLst/>
              </a:prstGeom>
              <a:ln w="31750" cap="flat">
                <a:solidFill>
                  <a:srgbClr val="FF0000"/>
                </a:solidFill>
                <a:tailEnd type="oval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EBDBDAA1-EED7-7D40-B76F-D471A745E4A9}"/>
                    </a:ext>
                  </a:extLst>
                </p:cNvPr>
                <p:cNvSpPr txBox="1"/>
                <p:nvPr/>
              </p:nvSpPr>
              <p:spPr>
                <a:xfrm>
                  <a:off x="1974920" y="3690181"/>
                  <a:ext cx="42326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GB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EBDBDAA1-EED7-7D40-B76F-D471A745E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920" y="3690181"/>
                  <a:ext cx="42326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右箭头 13">
              <a:extLst>
                <a:ext uri="{FF2B5EF4-FFF2-40B4-BE49-F238E27FC236}">
                  <a16:creationId xmlns:a16="http://schemas.microsoft.com/office/drawing/2014/main" id="{2F34ED2D-3FE6-9A40-AE94-C1A90AB2C48F}"/>
                </a:ext>
              </a:extLst>
            </p:cNvPr>
            <p:cNvSpPr/>
            <p:nvPr/>
          </p:nvSpPr>
          <p:spPr>
            <a:xfrm>
              <a:off x="4331243" y="3007325"/>
              <a:ext cx="648072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D1674D1A-F538-A24A-B7AD-35AAAA325C12}"/>
                  </a:ext>
                </a:extLst>
              </p:cNvPr>
              <p:cNvSpPr txBox="1"/>
              <p:nvPr/>
            </p:nvSpPr>
            <p:spPr>
              <a:xfrm>
                <a:off x="6254926" y="5210510"/>
                <a:ext cx="21800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D1674D1A-F538-A24A-B7AD-35AAAA325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926" y="5210510"/>
                <a:ext cx="218008" cy="492443"/>
              </a:xfrm>
              <a:prstGeom prst="rect">
                <a:avLst/>
              </a:prstGeom>
              <a:blipFill>
                <a:blip r:embed="rId8"/>
                <a:stretch>
                  <a:fillRect l="-5556"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9E060EBA-6DE1-1848-A085-CB988513B675}"/>
                  </a:ext>
                </a:extLst>
              </p:cNvPr>
              <p:cNvSpPr txBox="1"/>
              <p:nvPr/>
            </p:nvSpPr>
            <p:spPr>
              <a:xfrm>
                <a:off x="7358154" y="5210510"/>
                <a:ext cx="3574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9E060EBA-6DE1-1848-A085-CB988513B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54" y="5210510"/>
                <a:ext cx="357469" cy="430887"/>
              </a:xfrm>
              <a:prstGeom prst="rect">
                <a:avLst/>
              </a:prstGeom>
              <a:blipFill>
                <a:blip r:embed="rId9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图片 125">
            <a:extLst>
              <a:ext uri="{FF2B5EF4-FFF2-40B4-BE49-F238E27FC236}">
                <a16:creationId xmlns:a16="http://schemas.microsoft.com/office/drawing/2014/main" id="{CA622184-BCC5-A54A-95E1-79235E80AA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62" y="4201423"/>
            <a:ext cx="498797" cy="2409444"/>
          </a:xfrm>
          <a:prstGeom prst="rect">
            <a:avLst/>
          </a:prstGeom>
        </p:spPr>
      </p:pic>
      <p:cxnSp>
        <p:nvCxnSpPr>
          <p:cNvPr id="8" name="直接连接符 142">
            <a:extLst>
              <a:ext uri="{FF2B5EF4-FFF2-40B4-BE49-F238E27FC236}">
                <a16:creationId xmlns:a16="http://schemas.microsoft.com/office/drawing/2014/main" id="{138D07CB-E95F-9FF5-7E6E-362B75CFBAAE}"/>
              </a:ext>
            </a:extLst>
          </p:cNvPr>
          <p:cNvCxnSpPr>
            <a:cxnSpLocks/>
          </p:cNvCxnSpPr>
          <p:nvPr/>
        </p:nvCxnSpPr>
        <p:spPr>
          <a:xfrm flipH="1" flipV="1">
            <a:off x="8540118" y="2611925"/>
            <a:ext cx="1" cy="147600"/>
          </a:xfrm>
          <a:prstGeom prst="line">
            <a:avLst/>
          </a:prstGeom>
          <a:ln w="31750" cap="flat">
            <a:solidFill>
              <a:srgbClr val="FF0000"/>
            </a:solidFill>
            <a:headEnd type="oval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143">
            <a:extLst>
              <a:ext uri="{FF2B5EF4-FFF2-40B4-BE49-F238E27FC236}">
                <a16:creationId xmlns:a16="http://schemas.microsoft.com/office/drawing/2014/main" id="{21CF9C38-D017-4D72-2E83-D9E4B1F6C56A}"/>
              </a:ext>
            </a:extLst>
          </p:cNvPr>
          <p:cNvCxnSpPr>
            <a:cxnSpLocks/>
          </p:cNvCxnSpPr>
          <p:nvPr/>
        </p:nvCxnSpPr>
        <p:spPr>
          <a:xfrm flipH="1" flipV="1">
            <a:off x="9189759" y="2944322"/>
            <a:ext cx="1" cy="104400"/>
          </a:xfrm>
          <a:prstGeom prst="line">
            <a:avLst/>
          </a:prstGeom>
          <a:ln w="31750" cap="flat">
            <a:solidFill>
              <a:srgbClr val="FF0000"/>
            </a:solidFill>
            <a:headEnd type="oval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44">
            <a:extLst>
              <a:ext uri="{FF2B5EF4-FFF2-40B4-BE49-F238E27FC236}">
                <a16:creationId xmlns:a16="http://schemas.microsoft.com/office/drawing/2014/main" id="{12F3817B-B039-8264-D174-6B8CCF732650}"/>
              </a:ext>
            </a:extLst>
          </p:cNvPr>
          <p:cNvCxnSpPr>
            <a:cxnSpLocks/>
          </p:cNvCxnSpPr>
          <p:nvPr/>
        </p:nvCxnSpPr>
        <p:spPr>
          <a:xfrm flipH="1" flipV="1">
            <a:off x="7125120" y="3587135"/>
            <a:ext cx="1" cy="205200"/>
          </a:xfrm>
          <a:prstGeom prst="line">
            <a:avLst/>
          </a:prstGeom>
          <a:ln w="31750" cap="flat">
            <a:solidFill>
              <a:srgbClr val="FF0000"/>
            </a:solidFill>
            <a:headEnd type="oval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5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07F25-5C33-DA4C-8D70-102A8C2C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Graph Fourier Transform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11FD7F-E2C3-194E-A794-2667BF04E4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0768"/>
                <a:ext cx="11247040" cy="5328592"/>
              </a:xfrm>
            </p:spPr>
            <p:txBody>
              <a:bodyPr/>
              <a:lstStyle/>
              <a:p>
                <a:r>
                  <a:rPr lang="en" altLang="zh-CN" sz="2800" dirty="0"/>
                  <a:t>The </a:t>
                </a:r>
                <a:r>
                  <a:rPr lang="en" altLang="zh-CN" sz="2800" dirty="0" err="1"/>
                  <a:t>eigendecomposition</a:t>
                </a:r>
                <a:r>
                  <a:rPr lang="en" altLang="zh-CN" sz="2800" dirty="0"/>
                  <a:t> of </a:t>
                </a:r>
                <a:r>
                  <a:rPr kumimoji="1" lang="en-US" altLang="zh-CN" sz="2800" dirty="0"/>
                  <a:t>Laplacian </a:t>
                </a:r>
                <a:r>
                  <a:rPr lang="en" altLang="zh-CN" sz="2800" dirty="0"/>
                  <a:t>matrix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dirty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kumimoji="1"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1" i="1" dirty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kumimoji="1" lang="el-GR" altLang="zh-CN" sz="2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sSup>
                        <m:sSup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GB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GB" altLang="zh-CN" sz="2800" b="1" i="1" dirty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kumimoji="1" lang="en-GB" altLang="zh-CN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GB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GB" altLang="zh-CN" sz="2800" i="1" dirty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GB" altLang="zh-CN" sz="28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GB" altLang="zh-CN" sz="2800" i="1" dirty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GB" altLang="zh-CN" sz="2800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GB" altLang="zh-CN" sz="2800" i="1" dirty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GB" altLang="zh-CN" sz="28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GB" altLang="zh-CN" sz="2800" i="1" dirty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zh-CN" sz="28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kumimoji="1" lang="en-US" altLang="zh-CN" sz="2400" dirty="0">
                    <a:latin typeface="Cambria Math" panose="02040503050406030204" pitchFamily="18" charset="0"/>
                  </a:rPr>
                  <a:t>       </a:t>
                </a:r>
                <a:r>
                  <a:rPr kumimoji="1" lang="en-US" altLang="zh-CN" sz="2400" dirty="0"/>
                  <a:t>where</a:t>
                </a:r>
                <a:r>
                  <a:rPr kumimoji="1" lang="en-US" altLang="zh-CN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kumimoji="1" lang="en-US" altLang="zh-CN" sz="2400" b="1" i="1" dirty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kumimoji="1"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1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en-US" altLang="zh-CN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l-GR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kumimoji="1"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kumimoji="1"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([</m:t>
                    </m:r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1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latin typeface="Cambria Math" panose="02040503050406030204" pitchFamily="18" charset="0"/>
                  </a:rPr>
                  <a:t>])</a:t>
                </a:r>
                <a:r>
                  <a:rPr kumimoji="1" lang="en-US" altLang="zh-CN" sz="2400" dirty="0"/>
                  <a:t>,</a:t>
                </a:r>
                <a:r>
                  <a:rPr kumimoji="1" lang="en-US" altLang="zh-C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kumimoji="1" lang="en-GB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2400" dirty="0"/>
                  <a:t>and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GB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GB" altLang="zh-CN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GB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kumimoji="1" lang="en-GB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kumimoji="1" lang="en-GB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en-GB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kumimoji="1" lang="en-GB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GB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2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2400" dirty="0"/>
                  <a:t>denote the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eigenvectors</a:t>
                </a:r>
                <a:r>
                  <a:rPr kumimoji="1" lang="en-US" altLang="zh-CN" sz="2400" dirty="0"/>
                  <a:t> and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eigenvalues</a:t>
                </a:r>
                <a:r>
                  <a:rPr kumimoji="1" lang="en-US" altLang="zh-CN" sz="2400" dirty="0"/>
                  <a:t>, respectively,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GB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GB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∈[0,2]</m:t>
                    </m:r>
                  </m:oMath>
                </a14:m>
                <a:r>
                  <a:rPr kumimoji="1" lang="en-US" altLang="zh-CN" sz="2400" dirty="0">
                    <a:latin typeface="Cambria Math" panose="02040503050406030204" pitchFamily="18" charset="0"/>
                  </a:rPr>
                  <a:t>.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zh-CN" sz="240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+mn-cs"/>
                  </a:rPr>
                  <a:t>Orthonormal</a:t>
                </a:r>
                <a:r>
                  <a:rPr kumimoji="1" lang="zh-CN" alt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+mn-cs"/>
                  </a:rPr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+mn-cs"/>
                  </a:rPr>
                  <a:t>basis:</a:t>
                </a:r>
                <a:r>
                  <a:rPr kumimoji="1" lang="zh-CN" alt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GB" altLang="zh-CN" sz="2400" dirty="0">
                        <a:latin typeface="Cambria Math" panose="02040503050406030204" pitchFamily="18" charset="0"/>
                        <a:cs typeface="+mn-cs"/>
                      </a:rPr>
                      <m:t>𝑼</m:t>
                    </m:r>
                    <m:r>
                      <a:rPr kumimoji="1" lang="zh-CN" altLang="en-US" sz="2400" dirty="0">
                        <a:latin typeface="Cambria Math" panose="02040503050406030204" pitchFamily="18" charset="0"/>
                        <a:cs typeface="+mn-cs"/>
                      </a:rPr>
                      <m:t>∙</m:t>
                    </m:r>
                    <m:sSup>
                      <m:sSupPr>
                        <m:ctrlPr>
                          <a:rPr kumimoji="1" lang="en-US" altLang="zh-CN" sz="2400" dirty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dirty="0">
                            <a:latin typeface="Cambria Math" panose="02040503050406030204" pitchFamily="18" charset="0"/>
                            <a:cs typeface="+mn-cs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400" dirty="0"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1" lang="en-US" altLang="zh-CN" sz="2400" dirty="0"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zh-CN" sz="2400" dirty="0">
                        <a:latin typeface="Cambria Math" panose="02040503050406030204" pitchFamily="18" charset="0"/>
                        <a:cs typeface="+mn-cs"/>
                      </a:rPr>
                      <m:t>𝑰</m:t>
                    </m:r>
                    <m:r>
                      <a:rPr kumimoji="1" lang="en-US" altLang="zh-CN" sz="2400" dirty="0"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endParaRPr kumimoji="1" lang="en-US" altLang="zh-CN" sz="2400" dirty="0">
                  <a:latin typeface="Cambria Math" panose="02040503050406030204" pitchFamily="18" charset="0"/>
                  <a:cs typeface="+mn-cs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kumimoji="1"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" altLang="zh-CN" sz="2800" dirty="0">
                    <a:solidFill>
                      <a:srgbClr val="0070C0"/>
                    </a:solidFill>
                  </a:rPr>
                  <a:t>Graph Fourier Transform </a:t>
                </a:r>
                <a:r>
                  <a:rPr lang="en" altLang="zh-CN" sz="2800" dirty="0"/>
                  <a:t>of a signal</a:t>
                </a:r>
                <a:r>
                  <a:rPr lang="en" altLang="zh-CN" sz="2800" dirty="0">
                    <a:solidFill>
                      <a:schemeClr val="tx1"/>
                    </a:solidFill>
                  </a:rPr>
                  <a:t>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kumimoji="1"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kumimoji="1" lang="en-US" altLang="zh-CN" sz="28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" altLang="zh-CN" sz="2800" dirty="0">
                    <a:solidFill>
                      <a:srgbClr val="0070C0"/>
                    </a:solidFill>
                  </a:rPr>
                  <a:t>Inverse Graph Fourier Transform </a:t>
                </a:r>
                <a:r>
                  <a:rPr lang="en" altLang="zh-CN" sz="2800" dirty="0"/>
                  <a:t>of a signal: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acc>
                      <m:accPr>
                        <m:chr m:val="̂"/>
                        <m:ctrlPr>
                          <a:rPr kumimoji="1"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kumimoji="1" lang="en-US" altLang="zh-CN" sz="2800" b="1" dirty="0">
                  <a:latin typeface="Cambria Math" panose="02040503050406030204" pitchFamily="18" charset="0"/>
                </a:endParaRPr>
              </a:p>
              <a:p>
                <a:endParaRPr kumimoji="1" lang="zh-CN" altLang="en-US" sz="2800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11FD7F-E2C3-194E-A794-2667BF04E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0768"/>
                <a:ext cx="11247040" cy="5328592"/>
              </a:xfrm>
              <a:blipFill>
                <a:blip r:embed="rId3"/>
                <a:stretch>
                  <a:fillRect l="-903" t="-1188" r="-1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901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>
            <a:extLst>
              <a:ext uri="{FF2B5EF4-FFF2-40B4-BE49-F238E27FC236}">
                <a16:creationId xmlns:a16="http://schemas.microsoft.com/office/drawing/2014/main" id="{1E3F14CC-4E3E-B6B0-F3DE-32027B1A88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0" b="15586"/>
          <a:stretch/>
        </p:blipFill>
        <p:spPr>
          <a:xfrm>
            <a:off x="9061531" y="4130435"/>
            <a:ext cx="2862471" cy="21953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E3B7B2-DE5E-A24F-B04C-E493C840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Graph Fourier Transform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7755FD-F951-F041-B927-08117C45C6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0768"/>
                <a:ext cx="11175032" cy="53285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projects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en-US" altLang="zh-CN" sz="2800" dirty="0"/>
                  <a:t> to the orthogonal basis consisting of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1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pPr marL="0" indent="0">
                  <a:buNone/>
                </a:pPr>
                <a:endParaRPr kumimoji="1" lang="en-US" altLang="zh-CN" sz="2800" dirty="0"/>
              </a:p>
              <a:p>
                <a:pPr>
                  <a:lnSpc>
                    <a:spcPct val="150000"/>
                  </a:lnSpc>
                </a:pPr>
                <a:r>
                  <a:rPr lang="en" altLang="zh-CN" sz="2600" dirty="0">
                    <a:ea typeface="SimHei" panose="02010609060101010101" pitchFamily="49" charset="-122"/>
                  </a:rPr>
                  <a:t>Fourier Transform </a:t>
                </a:r>
              </a:p>
              <a:p>
                <a:pPr marL="0" indent="0">
                  <a:buNone/>
                </a:pPr>
                <a:endParaRPr kumimoji="1" lang="en-US" altLang="zh-CN" sz="2800" dirty="0"/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7755FD-F951-F041-B927-08117C45C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0768"/>
                <a:ext cx="11175032" cy="5328592"/>
              </a:xfrm>
              <a:blipFill>
                <a:blip r:embed="rId3"/>
                <a:stretch>
                  <a:fillRect l="-568" t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61AA9D7-6D11-014A-B528-8DDDD7CB7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21" y="1942648"/>
            <a:ext cx="3267488" cy="19870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D529BA-44C3-D745-A6B7-8EB25BF62D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57" y="1942648"/>
            <a:ext cx="864678" cy="19870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292DF3-3BAA-CC4A-8329-B06830B036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588" y="1947901"/>
            <a:ext cx="864679" cy="1987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0A5B5C-50C9-DB49-B560-6D7B50BF55B3}"/>
                  </a:ext>
                </a:extLst>
              </p:cNvPr>
              <p:cNvSpPr txBox="1"/>
              <p:nvPr/>
            </p:nvSpPr>
            <p:spPr>
              <a:xfrm>
                <a:off x="6130051" y="2724755"/>
                <a:ext cx="1907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0A5B5C-50C9-DB49-B560-6D7B50BF5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051" y="2724755"/>
                <a:ext cx="190757" cy="430887"/>
              </a:xfrm>
              <a:prstGeom prst="rect">
                <a:avLst/>
              </a:prstGeom>
              <a:blipFill>
                <a:blip r:embed="rId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C24BD1-8095-304F-A4F3-513CF5EA9736}"/>
                  </a:ext>
                </a:extLst>
              </p:cNvPr>
              <p:cNvSpPr txBox="1"/>
              <p:nvPr/>
            </p:nvSpPr>
            <p:spPr>
              <a:xfrm>
                <a:off x="2546667" y="2720753"/>
                <a:ext cx="357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C24BD1-8095-304F-A4F3-513CF5EA9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667" y="2720753"/>
                <a:ext cx="357470" cy="430887"/>
              </a:xfrm>
              <a:prstGeom prst="rect">
                <a:avLst/>
              </a:prstGeom>
              <a:blipFill>
                <a:blip r:embed="rId8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53E28013-81A6-5147-B423-6FF4A05EAE39}"/>
              </a:ext>
            </a:extLst>
          </p:cNvPr>
          <p:cNvSpPr/>
          <p:nvPr/>
        </p:nvSpPr>
        <p:spPr>
          <a:xfrm>
            <a:off x="1655588" y="2059828"/>
            <a:ext cx="791184" cy="34234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rgbClr val="C0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6E0D11A-A5A5-C74C-A023-96DBA1E9AA4E}"/>
              </a:ext>
            </a:extLst>
          </p:cNvPr>
          <p:cNvSpPr/>
          <p:nvPr/>
        </p:nvSpPr>
        <p:spPr>
          <a:xfrm>
            <a:off x="2986305" y="2059827"/>
            <a:ext cx="2962214" cy="34234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rgbClr val="C0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697E1-08B8-8D4F-AB1A-81DE0B65D2DD}"/>
              </a:ext>
            </a:extLst>
          </p:cNvPr>
          <p:cNvSpPr/>
          <p:nvPr/>
        </p:nvSpPr>
        <p:spPr>
          <a:xfrm>
            <a:off x="6506051" y="2048198"/>
            <a:ext cx="621564" cy="181479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rgbClr val="C00000"/>
              </a:solidFill>
            </a:endParaRPr>
          </a:p>
        </p:txBody>
      </p:sp>
      <p:pic>
        <p:nvPicPr>
          <p:cNvPr id="1026" name="Picture 2" descr="A Beginner&amp;#39;s Guide to Eigenvectors, Eigenvalues, PCA, Covariance and  Entropy | Pathmind">
            <a:extLst>
              <a:ext uri="{FF2B5EF4-FFF2-40B4-BE49-F238E27FC236}">
                <a16:creationId xmlns:a16="http://schemas.microsoft.com/office/drawing/2014/main" id="{08A8A520-0B36-4842-9090-3AB6E8110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83" y="1861969"/>
            <a:ext cx="2965992" cy="234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ast Fourier Transformation FFT">
            <a:extLst>
              <a:ext uri="{FF2B5EF4-FFF2-40B4-BE49-F238E27FC236}">
                <a16:creationId xmlns:a16="http://schemas.microsoft.com/office/drawing/2014/main" id="{009AA146-A938-B6AB-00B9-19F8550E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9" y="4540474"/>
            <a:ext cx="3041266" cy="212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3E9E6A-3839-E431-3579-9B257D9482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27" y="4726989"/>
            <a:ext cx="2718215" cy="1807124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6D56179-D0BC-5075-0AAF-E37232A1281A}"/>
              </a:ext>
            </a:extLst>
          </p:cNvPr>
          <p:cNvSpPr txBox="1">
            <a:spLocks/>
          </p:cNvSpPr>
          <p:nvPr/>
        </p:nvSpPr>
        <p:spPr>
          <a:xfrm>
            <a:off x="6121091" y="4047317"/>
            <a:ext cx="5384800" cy="68501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CN" sz="2600" b="0" kern="0" dirty="0">
                <a:ea typeface="SimHei" panose="02010609060101010101" pitchFamily="49" charset="-122"/>
              </a:rPr>
              <a:t>Graph Fourier Transform</a:t>
            </a: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D6E09E12-0914-E69E-8805-2A4677A4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3410" r="58566" b="9886"/>
          <a:stretch/>
        </p:blipFill>
        <p:spPr>
          <a:xfrm>
            <a:off x="6664210" y="4547748"/>
            <a:ext cx="2206487" cy="2009582"/>
          </a:xfrm>
          <a:prstGeom prst="ellipse">
            <a:avLst/>
          </a:prstGeom>
        </p:spPr>
      </p:pic>
      <p:sp>
        <p:nvSpPr>
          <p:cNvPr id="17" name="文本框 10">
            <a:extLst>
              <a:ext uri="{FF2B5EF4-FFF2-40B4-BE49-F238E27FC236}">
                <a16:creationId xmlns:a16="http://schemas.microsoft.com/office/drawing/2014/main" id="{017F325C-2358-5DCD-118C-EEB16C460D79}"/>
              </a:ext>
            </a:extLst>
          </p:cNvPr>
          <p:cNvSpPr txBox="1"/>
          <p:nvPr/>
        </p:nvSpPr>
        <p:spPr>
          <a:xfrm>
            <a:off x="6689925" y="5400580"/>
            <a:ext cx="2254721" cy="45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dirty="0">
                <a:latin typeface="+mn-lt"/>
              </a:rPr>
              <a:t>Ring Graph</a:t>
            </a:r>
            <a:endParaRPr kumimoji="1" lang="zh-CN" altLang="en-US" sz="2400" b="0" dirty="0">
              <a:latin typeface="+mn-lt"/>
            </a:endParaRPr>
          </a:p>
        </p:txBody>
      </p:sp>
      <p:sp>
        <p:nvSpPr>
          <p:cNvPr id="20" name="文本框 29">
            <a:extLst>
              <a:ext uri="{FF2B5EF4-FFF2-40B4-BE49-F238E27FC236}">
                <a16:creationId xmlns:a16="http://schemas.microsoft.com/office/drawing/2014/main" id="{B6B623CA-D248-6DFA-5CDF-DA7621BE7FA2}"/>
              </a:ext>
            </a:extLst>
          </p:cNvPr>
          <p:cNvSpPr txBox="1"/>
          <p:nvPr/>
        </p:nvSpPr>
        <p:spPr>
          <a:xfrm>
            <a:off x="8776764" y="6243269"/>
            <a:ext cx="3473640" cy="47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dirty="0">
                <a:latin typeface="+mn-lt"/>
                <a:ea typeface="Cambria Math" panose="02040503050406030204" pitchFamily="18" charset="0"/>
              </a:rPr>
              <a:t>Eigenvectors</a:t>
            </a:r>
          </a:p>
        </p:txBody>
      </p:sp>
    </p:spTree>
    <p:extLst>
      <p:ext uri="{BB962C8B-B14F-4D97-AF65-F5344CB8AC3E}">
        <p14:creationId xmlns:p14="http://schemas.microsoft.com/office/powerpoint/2010/main" val="58204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845EC-5FB0-934F-B2BD-E4FC4490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Filter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302510-9469-2F48-B920-28C78FCA9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sz="2800" dirty="0"/>
                  <a:t>Given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a graph signal 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zh-CN" altLang="en-US" sz="2800" dirty="0"/>
                  <a:t>：</a:t>
                </a:r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en-US" altLang="zh-CN" sz="2800" dirty="0"/>
                  <a:t>We call 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𝚲</m:t>
                    </m:r>
                    <m:r>
                      <a:rPr kumimoji="1"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kumimoji="1"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800" dirty="0"/>
                  <a:t>(graph) filter.</a:t>
                </a:r>
                <a:endParaRPr kumimoji="1" lang="zh-CN" altLang="en-US" sz="2800" dirty="0"/>
              </a:p>
              <a:p>
                <a:endParaRPr kumimoji="1" lang="en-US" altLang="zh-CN" sz="28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302510-9469-2F48-B920-28C78FCA9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6460AED-733C-9B46-A056-176C38F0220B}"/>
                  </a:ext>
                </a:extLst>
              </p:cNvPr>
              <p:cNvSpPr/>
              <p:nvPr/>
            </p:nvSpPr>
            <p:spPr>
              <a:xfrm>
                <a:off x="3048000" y="1859340"/>
                <a:ext cx="6096000" cy="15696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zh-CN" altLang="en-US" b="0" i="1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6460AED-733C-9B46-A056-176C38F02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59340"/>
                <a:ext cx="6096000" cy="1569660"/>
              </a:xfrm>
              <a:prstGeom prst="rect">
                <a:avLst/>
              </a:prstGeom>
              <a:blipFill>
                <a:blip r:embed="rId3"/>
                <a:stretch>
                  <a:fillRect r="-2292" b="-3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18">
            <a:extLst>
              <a:ext uri="{FF2B5EF4-FFF2-40B4-BE49-F238E27FC236}">
                <a16:creationId xmlns:a16="http://schemas.microsoft.com/office/drawing/2014/main" id="{FAF3C8ED-4177-E141-B80E-B414993C4008}"/>
              </a:ext>
            </a:extLst>
          </p:cNvPr>
          <p:cNvSpPr/>
          <p:nvPr/>
        </p:nvSpPr>
        <p:spPr>
          <a:xfrm>
            <a:off x="8252169" y="2807966"/>
            <a:ext cx="902666" cy="504051"/>
          </a:xfrm>
          <a:prstGeom prst="roundRect">
            <a:avLst/>
          </a:prstGeom>
          <a:noFill/>
          <a:ln>
            <a:solidFill>
              <a:srgbClr val="FF53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88F5E33-1356-C94F-AECB-111B5B3124D3}"/>
              </a:ext>
            </a:extLst>
          </p:cNvPr>
          <p:cNvSpPr/>
          <p:nvPr/>
        </p:nvSpPr>
        <p:spPr>
          <a:xfrm>
            <a:off x="2063552" y="4077071"/>
            <a:ext cx="2499665" cy="864096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3. Inverse Graph Fourier Transform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2326FBE1-36AE-7641-B772-08271B92237D}"/>
              </a:ext>
            </a:extLst>
          </p:cNvPr>
          <p:cNvSpPr/>
          <p:nvPr/>
        </p:nvSpPr>
        <p:spPr>
          <a:xfrm>
            <a:off x="8252168" y="4075793"/>
            <a:ext cx="2308327" cy="864096"/>
          </a:xfrm>
          <a:prstGeom prst="roundRect">
            <a:avLst/>
          </a:prstGeom>
          <a:solidFill>
            <a:schemeClr val="accent6">
              <a:alpha val="70000"/>
            </a:schemeClr>
          </a:solidFill>
          <a:ln>
            <a:solidFill>
              <a:schemeClr val="accent6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1. Graph Fourier Transform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57F4979-1C98-E44F-9215-9EE33DCC69E3}"/>
              </a:ext>
            </a:extLst>
          </p:cNvPr>
          <p:cNvSpPr/>
          <p:nvPr/>
        </p:nvSpPr>
        <p:spPr>
          <a:xfrm>
            <a:off x="5277550" y="4075793"/>
            <a:ext cx="2160240" cy="864096"/>
          </a:xfrm>
          <a:prstGeom prst="roundRect">
            <a:avLst/>
          </a:prstGeom>
          <a:solidFill>
            <a:srgbClr val="7030A0">
              <a:alpha val="42880"/>
            </a:srgbClr>
          </a:solidFill>
          <a:ln>
            <a:solidFill>
              <a:srgbClr val="7030A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2. Filtering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CFAE0FEF-E070-4945-A9A5-1F15C79B0E26}"/>
              </a:ext>
            </a:extLst>
          </p:cNvPr>
          <p:cNvSpPr/>
          <p:nvPr/>
        </p:nvSpPr>
        <p:spPr>
          <a:xfrm>
            <a:off x="4640759" y="4297664"/>
            <a:ext cx="504056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左箭头 23">
            <a:extLst>
              <a:ext uri="{FF2B5EF4-FFF2-40B4-BE49-F238E27FC236}">
                <a16:creationId xmlns:a16="http://schemas.microsoft.com/office/drawing/2014/main" id="{2892111B-765C-7A48-8588-E40E1340DA22}"/>
              </a:ext>
            </a:extLst>
          </p:cNvPr>
          <p:cNvSpPr/>
          <p:nvPr/>
        </p:nvSpPr>
        <p:spPr>
          <a:xfrm>
            <a:off x="7570525" y="4297664"/>
            <a:ext cx="504056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9AA0930-A0A1-F94C-ABD8-87CC3F89539F}"/>
                  </a:ext>
                </a:extLst>
              </p:cNvPr>
              <p:cNvSpPr/>
              <p:nvPr/>
            </p:nvSpPr>
            <p:spPr>
              <a:xfrm>
                <a:off x="2378229" y="5032104"/>
                <a:ext cx="22097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kumimoji="1" lang="en-US" altLang="zh-CN" sz="2800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</m:d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9AA0930-A0A1-F94C-ABD8-87CC3F895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229" y="5032104"/>
                <a:ext cx="2209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6993835-84DA-1F42-96CD-2258537B0548}"/>
                  </a:ext>
                </a:extLst>
              </p:cNvPr>
              <p:cNvSpPr/>
              <p:nvPr/>
            </p:nvSpPr>
            <p:spPr>
              <a:xfrm>
                <a:off x="5496134" y="5032104"/>
                <a:ext cx="16729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sz="2800" b="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dirty="0">
                              <a:latin typeface="Cambria Math" panose="02040503050406030204" pitchFamily="18" charset="0"/>
                            </a:rPr>
                            <m:t>𝚲</m:t>
                          </m:r>
                          <m:r>
                            <a:rPr kumimoji="1" lang="en-US" altLang="zh-CN" sz="2800" b="0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800" i="1" dirty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6993835-84DA-1F42-96CD-2258537B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34" y="5032104"/>
                <a:ext cx="1672903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C5C7D11-EEE3-ED45-9A8A-7871A6B04234}"/>
                  </a:ext>
                </a:extLst>
              </p:cNvPr>
              <p:cNvSpPr/>
              <p:nvPr/>
            </p:nvSpPr>
            <p:spPr>
              <a:xfrm>
                <a:off x="8887991" y="5032104"/>
                <a:ext cx="8885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800" i="1" dirty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C5C7D11-EEE3-ED45-9A8A-7871A6B04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991" y="5032104"/>
                <a:ext cx="8885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圆角矩形 27">
            <a:extLst>
              <a:ext uri="{FF2B5EF4-FFF2-40B4-BE49-F238E27FC236}">
                <a16:creationId xmlns:a16="http://schemas.microsoft.com/office/drawing/2014/main" id="{69C4E448-0D56-5248-BE27-257C10682570}"/>
              </a:ext>
            </a:extLst>
          </p:cNvPr>
          <p:cNvSpPr/>
          <p:nvPr/>
        </p:nvSpPr>
        <p:spPr>
          <a:xfrm>
            <a:off x="3935760" y="2780928"/>
            <a:ext cx="452609" cy="504049"/>
          </a:xfrm>
          <a:prstGeom prst="roundRect">
            <a:avLst>
              <a:gd name="adj" fmla="val 0"/>
            </a:avLst>
          </a:prstGeom>
          <a:noFill/>
          <a:ln>
            <a:solidFill>
              <a:srgbClr val="FF53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CA8B1BF4-5DEC-0947-9DBE-400728CD3177}"/>
              </a:ext>
            </a:extLst>
          </p:cNvPr>
          <p:cNvCxnSpPr>
            <a:cxnSpLocks/>
          </p:cNvCxnSpPr>
          <p:nvPr/>
        </p:nvCxnSpPr>
        <p:spPr>
          <a:xfrm>
            <a:off x="4427601" y="3284983"/>
            <a:ext cx="3852965" cy="0"/>
          </a:xfrm>
          <a:prstGeom prst="line">
            <a:avLst/>
          </a:prstGeom>
          <a:ln w="19050">
            <a:solidFill>
              <a:srgbClr val="FF53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DBE5A49-AD1A-6F43-A2F7-0A39050A5810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 flipH="1">
            <a:off x="3313385" y="3284977"/>
            <a:ext cx="848680" cy="792094"/>
          </a:xfrm>
          <a:prstGeom prst="straightConnector1">
            <a:avLst/>
          </a:prstGeom>
          <a:ln w="19050">
            <a:solidFill>
              <a:srgbClr val="FF53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E255640-522E-2E43-90A7-7AEDDCF0F91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57670" y="3269827"/>
            <a:ext cx="2606" cy="805967"/>
          </a:xfrm>
          <a:prstGeom prst="straightConnector1">
            <a:avLst/>
          </a:prstGeom>
          <a:ln w="19050">
            <a:solidFill>
              <a:srgbClr val="FF53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C05E9E0-CB6F-C04E-82C1-7AF063EA1B9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8703502" y="3312017"/>
            <a:ext cx="702830" cy="763776"/>
          </a:xfrm>
          <a:prstGeom prst="straightConnector1">
            <a:avLst/>
          </a:prstGeom>
          <a:ln w="19050">
            <a:solidFill>
              <a:srgbClr val="FF53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7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97D93-7D60-BF4F-B103-387B4647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Convolution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134078-A14F-FA4F-94FD-81701CF53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0768"/>
                <a:ext cx="11391056" cy="5328592"/>
              </a:xfrm>
            </p:spPr>
            <p:txBody>
              <a:bodyPr/>
              <a:lstStyle/>
              <a:p>
                <a:r>
                  <a:rPr lang="en-US" altLang="zh-CN" sz="2400" dirty="0"/>
                  <a:t>(Convolution theorem): </a:t>
                </a:r>
                <a:r>
                  <a:rPr lang="en-US" altLang="zh-CN" sz="2400" u="sng" dirty="0">
                    <a:solidFill>
                      <a:srgbClr val="0070C0"/>
                    </a:solidFill>
                  </a:rPr>
                  <a:t>the Fourier transform of a convolution of two signals is the pointwise product of their Fourier transforms.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𝒙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d>
                            <m:d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pPr lvl="1" indent="-342900"/>
                <a:r>
                  <a:rPr lang="en-US" altLang="zh-CN" sz="2000" dirty="0"/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altLang="zh-CN" sz="2000" dirty="0"/>
                  <a:t> denotes Hadamard products,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" altLang="zh-CN" sz="2000" dirty="0"/>
                  <a:t> is the </a:t>
                </a:r>
                <a:r>
                  <a:rPr lang="en" altLang="zh-CN" sz="2000" dirty="0">
                    <a:solidFill>
                      <a:srgbClr val="0070C0"/>
                    </a:solidFill>
                  </a:rPr>
                  <a:t>convolution filter. </a:t>
                </a:r>
                <a:r>
                  <a:rPr lang="en" altLang="zh-CN" sz="2000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" altLang="zh-CN" sz="2000" dirty="0"/>
                  <a:t> as a function of eigenvalues(e.g.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0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kumimoji="1"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dirty="0"/>
                  <a:t>) and let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>
                            <a:latin typeface="Cambria Math" panose="02040503050406030204" pitchFamily="18" charset="0"/>
                          </a:rPr>
                          <m:t>𝚲</m:t>
                        </m:r>
                      </m:e>
                    </m:d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：</a:t>
                </a:r>
                <a:endParaRPr lang="en-US" altLang="zh-CN" sz="2000" dirty="0"/>
              </a:p>
              <a:p>
                <a:pPr lvl="1" indent="-342900"/>
                <a:endParaRPr lang="en-US" altLang="zh-CN" sz="2400" dirty="0"/>
              </a:p>
              <a:p>
                <a:pPr lvl="1" indent="-342900"/>
                <a:endParaRPr lang="en-US" altLang="zh-CN" sz="2400" dirty="0"/>
              </a:p>
              <a:p>
                <a:pPr lvl="1" indent="-342900"/>
                <a:endParaRPr lang="en-US" altLang="zh-CN" sz="2400" dirty="0"/>
              </a:p>
              <a:p>
                <a:pPr lvl="1" indent="-342900"/>
                <a:endParaRPr lang="en-US" altLang="zh-CN" sz="2400" dirty="0"/>
              </a:p>
              <a:p>
                <a:pPr lvl="1" indent="-342900"/>
                <a:endParaRPr lang="en-US" altLang="zh-CN" sz="2400" dirty="0"/>
              </a:p>
              <a:p>
                <a:pPr lvl="1" indent="-342900"/>
                <a:endParaRPr lang="en-US" altLang="zh-CN" sz="2400" dirty="0"/>
              </a:p>
              <a:p>
                <a:pPr lvl="1" indent="-342900"/>
                <a:r>
                  <a:rPr lang="en" altLang="zh-CN" sz="2400" dirty="0"/>
                  <a:t>Many well-known GNNs assume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134078-A14F-FA4F-94FD-81701CF53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0768"/>
                <a:ext cx="11391056" cy="5328592"/>
              </a:xfrm>
              <a:blipFill>
                <a:blip r:embed="rId3"/>
                <a:stretch>
                  <a:fillRect l="-334" t="-950" r="-5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93449AC-D50A-6142-A7A2-01CF2694B957}"/>
                  </a:ext>
                </a:extLst>
              </p:cNvPr>
              <p:cNvSpPr/>
              <p:nvPr/>
            </p:nvSpPr>
            <p:spPr>
              <a:xfrm>
                <a:off x="2567608" y="3431181"/>
                <a:ext cx="72728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𝒙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𝑼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93449AC-D50A-6142-A7A2-01CF2694B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3431181"/>
                <a:ext cx="7272808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>
            <a:extLst>
              <a:ext uri="{FF2B5EF4-FFF2-40B4-BE49-F238E27FC236}">
                <a16:creationId xmlns:a16="http://schemas.microsoft.com/office/drawing/2014/main" id="{CEF2DCE5-6270-C944-A94E-95825E9A416F}"/>
              </a:ext>
            </a:extLst>
          </p:cNvPr>
          <p:cNvSpPr/>
          <p:nvPr/>
        </p:nvSpPr>
        <p:spPr>
          <a:xfrm>
            <a:off x="6707476" y="3450350"/>
            <a:ext cx="707862" cy="504051"/>
          </a:xfrm>
          <a:prstGeom prst="roundRect">
            <a:avLst/>
          </a:prstGeom>
          <a:noFill/>
          <a:ln>
            <a:solidFill>
              <a:srgbClr val="FF53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8E4C726-4EA2-CE42-BE4F-FCE354B3EA35}"/>
              </a:ext>
            </a:extLst>
          </p:cNvPr>
          <p:cNvSpPr/>
          <p:nvPr/>
        </p:nvSpPr>
        <p:spPr>
          <a:xfrm>
            <a:off x="1847528" y="4501726"/>
            <a:ext cx="2496247" cy="864096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3.</a:t>
            </a:r>
            <a:r>
              <a:rPr lang="en" altLang="zh-CN" sz="2000" dirty="0">
                <a:solidFill>
                  <a:schemeClr val="tx1"/>
                </a:solidFill>
              </a:rPr>
              <a:t> Inverse Graph Fourier Transform 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0F3A5645-F42E-0A43-93E0-F9E9F69ED54A}"/>
              </a:ext>
            </a:extLst>
          </p:cNvPr>
          <p:cNvSpPr/>
          <p:nvPr/>
        </p:nvSpPr>
        <p:spPr>
          <a:xfrm>
            <a:off x="8317598" y="4492864"/>
            <a:ext cx="2386914" cy="864096"/>
          </a:xfrm>
          <a:prstGeom prst="roundRect">
            <a:avLst/>
          </a:prstGeom>
          <a:solidFill>
            <a:schemeClr val="accent6">
              <a:alpha val="70000"/>
            </a:schemeClr>
          </a:solidFill>
          <a:ln>
            <a:solidFill>
              <a:schemeClr val="accent6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1. Graph Fourier Transform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166224E-406A-8746-A07B-AAAAFF6592E7}"/>
              </a:ext>
            </a:extLst>
          </p:cNvPr>
          <p:cNvSpPr/>
          <p:nvPr/>
        </p:nvSpPr>
        <p:spPr>
          <a:xfrm>
            <a:off x="5255097" y="4500030"/>
            <a:ext cx="2160240" cy="864096"/>
          </a:xfrm>
          <a:prstGeom prst="roundRect">
            <a:avLst/>
          </a:prstGeom>
          <a:solidFill>
            <a:srgbClr val="7030A0">
              <a:alpha val="42880"/>
            </a:srgbClr>
          </a:solidFill>
          <a:ln>
            <a:solidFill>
              <a:srgbClr val="7030A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2. Convolution operation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左箭头 24">
            <a:extLst>
              <a:ext uri="{FF2B5EF4-FFF2-40B4-BE49-F238E27FC236}">
                <a16:creationId xmlns:a16="http://schemas.microsoft.com/office/drawing/2014/main" id="{6CFD07CF-87C1-AD46-A76E-E4F53A0D986B}"/>
              </a:ext>
            </a:extLst>
          </p:cNvPr>
          <p:cNvSpPr/>
          <p:nvPr/>
        </p:nvSpPr>
        <p:spPr>
          <a:xfrm>
            <a:off x="4516122" y="4704593"/>
            <a:ext cx="504056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左箭头 25">
            <a:extLst>
              <a:ext uri="{FF2B5EF4-FFF2-40B4-BE49-F238E27FC236}">
                <a16:creationId xmlns:a16="http://schemas.microsoft.com/office/drawing/2014/main" id="{38E0390C-C549-6E4B-9590-5920615D53B7}"/>
              </a:ext>
            </a:extLst>
          </p:cNvPr>
          <p:cNvSpPr/>
          <p:nvPr/>
        </p:nvSpPr>
        <p:spPr>
          <a:xfrm>
            <a:off x="7588704" y="4742496"/>
            <a:ext cx="504056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A060EC2D-7CA0-B74C-8F4C-351FCDFD272D}"/>
              </a:ext>
            </a:extLst>
          </p:cNvPr>
          <p:cNvSpPr/>
          <p:nvPr/>
        </p:nvSpPr>
        <p:spPr>
          <a:xfrm>
            <a:off x="5968008" y="3429949"/>
            <a:ext cx="302926" cy="504049"/>
          </a:xfrm>
          <a:prstGeom prst="roundRect">
            <a:avLst/>
          </a:prstGeom>
          <a:noFill/>
          <a:ln>
            <a:solidFill>
              <a:srgbClr val="FF53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94FD2AF1-0335-7F40-84F5-5E8C6D179B69}"/>
              </a:ext>
            </a:extLst>
          </p:cNvPr>
          <p:cNvCxnSpPr>
            <a:cxnSpLocks/>
          </p:cNvCxnSpPr>
          <p:nvPr/>
        </p:nvCxnSpPr>
        <p:spPr>
          <a:xfrm>
            <a:off x="5968007" y="3951072"/>
            <a:ext cx="969636" cy="0"/>
          </a:xfrm>
          <a:prstGeom prst="line">
            <a:avLst/>
          </a:prstGeom>
          <a:ln w="19050">
            <a:solidFill>
              <a:srgbClr val="FF53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1F73501-D896-8948-96B0-FBA84D1EA59B}"/>
              </a:ext>
            </a:extLst>
          </p:cNvPr>
          <p:cNvCxnSpPr>
            <a:cxnSpLocks/>
            <a:stCxn id="30" idx="2"/>
            <a:endCxn id="22" idx="0"/>
          </p:cNvCxnSpPr>
          <p:nvPr/>
        </p:nvCxnSpPr>
        <p:spPr>
          <a:xfrm flipH="1">
            <a:off x="3095652" y="3933998"/>
            <a:ext cx="3023819" cy="567728"/>
          </a:xfrm>
          <a:prstGeom prst="straightConnector1">
            <a:avLst/>
          </a:prstGeom>
          <a:ln w="19050">
            <a:solidFill>
              <a:srgbClr val="FF53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A3FA9BE-0758-3F46-BB99-0815FBAB6F70}"/>
              </a:ext>
            </a:extLst>
          </p:cNvPr>
          <p:cNvCxnSpPr>
            <a:cxnSpLocks/>
          </p:cNvCxnSpPr>
          <p:nvPr/>
        </p:nvCxnSpPr>
        <p:spPr>
          <a:xfrm>
            <a:off x="6424245" y="3935921"/>
            <a:ext cx="8619" cy="548958"/>
          </a:xfrm>
          <a:prstGeom prst="straightConnector1">
            <a:avLst/>
          </a:prstGeom>
          <a:ln w="19050">
            <a:solidFill>
              <a:srgbClr val="FF53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621803F-98E0-9D4C-B44D-EBF7A322045B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7061407" y="3954401"/>
            <a:ext cx="2449648" cy="538463"/>
          </a:xfrm>
          <a:prstGeom prst="straightConnector1">
            <a:avLst/>
          </a:prstGeom>
          <a:ln w="19050">
            <a:solidFill>
              <a:srgbClr val="FF53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59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07F25-5C33-DA4C-8D70-102A8C2C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Homo./Heterophilic Graph </a:t>
            </a:r>
            <a:r>
              <a:rPr kumimoji="1" lang="en-US" altLang="zh-CN" dirty="0"/>
              <a:t>&amp; Filter</a:t>
            </a:r>
            <a:endParaRPr kumimoji="1" lang="zh-CN" altLang="en-US" dirty="0"/>
          </a:p>
        </p:txBody>
      </p: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0F67CDB4-AA62-7540-8559-5076111B4E56}"/>
              </a:ext>
            </a:extLst>
          </p:cNvPr>
          <p:cNvGrpSpPr/>
          <p:nvPr/>
        </p:nvGrpSpPr>
        <p:grpSpPr>
          <a:xfrm>
            <a:off x="2946294" y="1450206"/>
            <a:ext cx="2219296" cy="2187261"/>
            <a:chOff x="1382172" y="1927524"/>
            <a:chExt cx="2305657" cy="2272375"/>
          </a:xfrm>
        </p:grpSpPr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B6776EB4-07AB-E245-BD56-9C11B2BB0561}"/>
                </a:ext>
              </a:extLst>
            </p:cNvPr>
            <p:cNvSpPr/>
            <p:nvPr/>
          </p:nvSpPr>
          <p:spPr>
            <a:xfrm>
              <a:off x="3431385" y="3328861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048CF6AB-B843-7A44-9F8F-6D24117CC947}"/>
                </a:ext>
              </a:extLst>
            </p:cNvPr>
            <p:cNvSpPr/>
            <p:nvPr/>
          </p:nvSpPr>
          <p:spPr>
            <a:xfrm>
              <a:off x="2843865" y="1933177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78" name="直线箭头连接符 365">
              <a:extLst>
                <a:ext uri="{FF2B5EF4-FFF2-40B4-BE49-F238E27FC236}">
                  <a16:creationId xmlns:a16="http://schemas.microsoft.com/office/drawing/2014/main" id="{0F7083EB-336A-5A46-93EC-41CEF0990D09}"/>
                </a:ext>
              </a:extLst>
            </p:cNvPr>
            <p:cNvCxnSpPr>
              <a:cxnSpLocks/>
              <a:stCxn id="174" idx="5"/>
              <a:endCxn id="180" idx="1"/>
            </p:cNvCxnSpPr>
            <p:nvPr/>
          </p:nvCxnSpPr>
          <p:spPr>
            <a:xfrm>
              <a:off x="3058960" y="2148272"/>
              <a:ext cx="413774" cy="382578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AA2BF6EA-A00A-0B44-8F27-4184D1EDC870}"/>
                </a:ext>
              </a:extLst>
            </p:cNvPr>
            <p:cNvSpPr/>
            <p:nvPr/>
          </p:nvSpPr>
          <p:spPr>
            <a:xfrm>
              <a:off x="2004285" y="1927524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5874E24A-5E3C-5E4F-9A49-A09129ED8BBF}"/>
                </a:ext>
              </a:extLst>
            </p:cNvPr>
            <p:cNvSpPr/>
            <p:nvPr/>
          </p:nvSpPr>
          <p:spPr>
            <a:xfrm>
              <a:off x="3435829" y="2493945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FCDE4944-BD5A-7146-83F4-EECAD9D2C5E1}"/>
                </a:ext>
              </a:extLst>
            </p:cNvPr>
            <p:cNvSpPr/>
            <p:nvPr/>
          </p:nvSpPr>
          <p:spPr>
            <a:xfrm>
              <a:off x="2001575" y="3947899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AF79E24C-2E5C-C64C-B122-B11BAF62A1CB}"/>
                </a:ext>
              </a:extLst>
            </p:cNvPr>
            <p:cNvSpPr/>
            <p:nvPr/>
          </p:nvSpPr>
          <p:spPr>
            <a:xfrm>
              <a:off x="1382172" y="2492698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84" name="直线箭头连接符 371">
              <a:extLst>
                <a:ext uri="{FF2B5EF4-FFF2-40B4-BE49-F238E27FC236}">
                  <a16:creationId xmlns:a16="http://schemas.microsoft.com/office/drawing/2014/main" id="{9373607B-2E48-C34B-B29F-CE99DF83FEE0}"/>
                </a:ext>
              </a:extLst>
            </p:cNvPr>
            <p:cNvCxnSpPr>
              <a:cxnSpLocks/>
              <a:stCxn id="182" idx="1"/>
              <a:endCxn id="148" idx="5"/>
            </p:cNvCxnSpPr>
            <p:nvPr/>
          </p:nvCxnSpPr>
          <p:spPr>
            <a:xfrm flipH="1" flipV="1">
              <a:off x="1609275" y="3543956"/>
              <a:ext cx="429205" cy="440848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线箭头连接符 373">
              <a:extLst>
                <a:ext uri="{FF2B5EF4-FFF2-40B4-BE49-F238E27FC236}">
                  <a16:creationId xmlns:a16="http://schemas.microsoft.com/office/drawing/2014/main" id="{CE3CF24C-E902-F94E-8BCB-ECD774278BEE}"/>
                </a:ext>
              </a:extLst>
            </p:cNvPr>
            <p:cNvCxnSpPr>
              <a:cxnSpLocks/>
              <a:stCxn id="167" idx="0"/>
              <a:endCxn id="180" idx="4"/>
            </p:cNvCxnSpPr>
            <p:nvPr/>
          </p:nvCxnSpPr>
          <p:spPr>
            <a:xfrm flipV="1">
              <a:off x="3557385" y="2745945"/>
              <a:ext cx="4444" cy="582916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接连接符 43">
              <a:extLst>
                <a:ext uri="{FF2B5EF4-FFF2-40B4-BE49-F238E27FC236}">
                  <a16:creationId xmlns:a16="http://schemas.microsoft.com/office/drawing/2014/main" id="{2538DADC-D0F3-2947-8186-FF05B5CFEF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7575" y="3235485"/>
              <a:ext cx="1" cy="720000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C345C51F-41AE-6642-BFCF-ADB26548E610}"/>
                </a:ext>
              </a:extLst>
            </p:cNvPr>
            <p:cNvSpPr/>
            <p:nvPr/>
          </p:nvSpPr>
          <p:spPr>
            <a:xfrm>
              <a:off x="1394180" y="3328861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1C38A470-E998-FE4D-A26A-0D0E936E886F}"/>
                </a:ext>
              </a:extLst>
            </p:cNvPr>
            <p:cNvSpPr/>
            <p:nvPr/>
          </p:nvSpPr>
          <p:spPr>
            <a:xfrm>
              <a:off x="2843865" y="3947899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54" name="直线箭头连接符 373">
              <a:extLst>
                <a:ext uri="{FF2B5EF4-FFF2-40B4-BE49-F238E27FC236}">
                  <a16:creationId xmlns:a16="http://schemas.microsoft.com/office/drawing/2014/main" id="{9F071137-00DB-5B45-973D-3244EE71305A}"/>
                </a:ext>
              </a:extLst>
            </p:cNvPr>
            <p:cNvCxnSpPr>
              <a:cxnSpLocks/>
              <a:stCxn id="183" idx="7"/>
              <a:endCxn id="179" idx="3"/>
            </p:cNvCxnSpPr>
            <p:nvPr/>
          </p:nvCxnSpPr>
          <p:spPr>
            <a:xfrm flipV="1">
              <a:off x="1597267" y="2142619"/>
              <a:ext cx="443923" cy="386984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直线箭头连接符 373">
              <a:extLst>
                <a:ext uri="{FF2B5EF4-FFF2-40B4-BE49-F238E27FC236}">
                  <a16:creationId xmlns:a16="http://schemas.microsoft.com/office/drawing/2014/main" id="{1FAC49F9-9F40-534B-9D7E-01CEEE3CD900}"/>
                </a:ext>
              </a:extLst>
            </p:cNvPr>
            <p:cNvCxnSpPr>
              <a:cxnSpLocks/>
              <a:stCxn id="148" idx="0"/>
              <a:endCxn id="183" idx="4"/>
            </p:cNvCxnSpPr>
            <p:nvPr/>
          </p:nvCxnSpPr>
          <p:spPr>
            <a:xfrm flipH="1" flipV="1">
              <a:off x="1508172" y="2744698"/>
              <a:ext cx="12008" cy="584163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线箭头连接符 373">
              <a:extLst>
                <a:ext uri="{FF2B5EF4-FFF2-40B4-BE49-F238E27FC236}">
                  <a16:creationId xmlns:a16="http://schemas.microsoft.com/office/drawing/2014/main" id="{1D87D3AF-4C64-5E4A-81B4-EBF3B70BD9E0}"/>
                </a:ext>
              </a:extLst>
            </p:cNvPr>
            <p:cNvCxnSpPr>
              <a:cxnSpLocks/>
              <a:stCxn id="174" idx="2"/>
              <a:endCxn id="179" idx="6"/>
            </p:cNvCxnSpPr>
            <p:nvPr/>
          </p:nvCxnSpPr>
          <p:spPr>
            <a:xfrm flipH="1" flipV="1">
              <a:off x="2256285" y="2053524"/>
              <a:ext cx="587580" cy="5653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直线箭头连接符 373">
              <a:extLst>
                <a:ext uri="{FF2B5EF4-FFF2-40B4-BE49-F238E27FC236}">
                  <a16:creationId xmlns:a16="http://schemas.microsoft.com/office/drawing/2014/main" id="{68F549BB-0AB5-A140-8406-DD2502031863}"/>
                </a:ext>
              </a:extLst>
            </p:cNvPr>
            <p:cNvCxnSpPr>
              <a:cxnSpLocks/>
              <a:stCxn id="167" idx="3"/>
              <a:endCxn id="149" idx="7"/>
            </p:cNvCxnSpPr>
            <p:nvPr/>
          </p:nvCxnSpPr>
          <p:spPr>
            <a:xfrm flipH="1">
              <a:off x="3058960" y="3543956"/>
              <a:ext cx="409330" cy="440848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线箭头连接符 371">
              <a:extLst>
                <a:ext uri="{FF2B5EF4-FFF2-40B4-BE49-F238E27FC236}">
                  <a16:creationId xmlns:a16="http://schemas.microsoft.com/office/drawing/2014/main" id="{358BEC4C-4AA6-FA45-B142-2593D261EFEE}"/>
                </a:ext>
              </a:extLst>
            </p:cNvPr>
            <p:cNvCxnSpPr>
              <a:cxnSpLocks/>
              <a:stCxn id="149" idx="2"/>
              <a:endCxn id="182" idx="6"/>
            </p:cNvCxnSpPr>
            <p:nvPr/>
          </p:nvCxnSpPr>
          <p:spPr>
            <a:xfrm flipH="1">
              <a:off x="2253575" y="4073899"/>
              <a:ext cx="590290" cy="0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6B9AE692-08B6-914E-A657-E58A33C68D58}"/>
              </a:ext>
            </a:extLst>
          </p:cNvPr>
          <p:cNvGrpSpPr/>
          <p:nvPr/>
        </p:nvGrpSpPr>
        <p:grpSpPr>
          <a:xfrm>
            <a:off x="2950750" y="4135842"/>
            <a:ext cx="2219296" cy="2187261"/>
            <a:chOff x="1382172" y="1927524"/>
            <a:chExt cx="2305657" cy="2272375"/>
          </a:xfrm>
        </p:grpSpPr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AA05761E-E01B-8447-BF0F-3FD840C85480}"/>
                </a:ext>
              </a:extLst>
            </p:cNvPr>
            <p:cNvSpPr/>
            <p:nvPr/>
          </p:nvSpPr>
          <p:spPr>
            <a:xfrm>
              <a:off x="3431385" y="3328861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93B7F681-A474-7943-8351-6E8E15D6C042}"/>
                </a:ext>
              </a:extLst>
            </p:cNvPr>
            <p:cNvSpPr/>
            <p:nvPr/>
          </p:nvSpPr>
          <p:spPr>
            <a:xfrm>
              <a:off x="2843865" y="1933177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4" name="直线箭头连接符 365">
              <a:extLst>
                <a:ext uri="{FF2B5EF4-FFF2-40B4-BE49-F238E27FC236}">
                  <a16:creationId xmlns:a16="http://schemas.microsoft.com/office/drawing/2014/main" id="{B0C62792-FEA0-BA4F-BF0E-D674A004E196}"/>
                </a:ext>
              </a:extLst>
            </p:cNvPr>
            <p:cNvCxnSpPr>
              <a:cxnSpLocks/>
              <a:stCxn id="293" idx="5"/>
              <a:endCxn id="296" idx="1"/>
            </p:cNvCxnSpPr>
            <p:nvPr/>
          </p:nvCxnSpPr>
          <p:spPr>
            <a:xfrm>
              <a:off x="3058960" y="2148272"/>
              <a:ext cx="413774" cy="382578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CECFF3C1-0198-9D49-B407-2B387D482BCE}"/>
                </a:ext>
              </a:extLst>
            </p:cNvPr>
            <p:cNvSpPr/>
            <p:nvPr/>
          </p:nvSpPr>
          <p:spPr>
            <a:xfrm>
              <a:off x="2004285" y="1927524"/>
              <a:ext cx="252000" cy="252000"/>
            </a:xfrm>
            <a:prstGeom prst="ellipse">
              <a:avLst/>
            </a:prstGeom>
            <a:solidFill>
              <a:srgbClr val="7030A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kumimoji="1" lang="zh-CN" altLang="en-US" sz="160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D6D276EB-03B6-824C-9650-3EA53FA2DC25}"/>
                </a:ext>
              </a:extLst>
            </p:cNvPr>
            <p:cNvSpPr/>
            <p:nvPr/>
          </p:nvSpPr>
          <p:spPr>
            <a:xfrm>
              <a:off x="3435829" y="2493945"/>
              <a:ext cx="252000" cy="252000"/>
            </a:xfrm>
            <a:prstGeom prst="ellipse">
              <a:avLst/>
            </a:prstGeom>
            <a:solidFill>
              <a:srgbClr val="7030A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  <a:endParaRPr kumimoji="1" lang="zh-CN" altLang="en-US" sz="160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0C25FE6A-0D2A-2046-B801-5D6884B5712C}"/>
                </a:ext>
              </a:extLst>
            </p:cNvPr>
            <p:cNvSpPr/>
            <p:nvPr/>
          </p:nvSpPr>
          <p:spPr>
            <a:xfrm>
              <a:off x="2001575" y="3947899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D9FFEF4A-1C55-AA4A-BCD3-DE47F6011D44}"/>
                </a:ext>
              </a:extLst>
            </p:cNvPr>
            <p:cNvSpPr/>
            <p:nvPr/>
          </p:nvSpPr>
          <p:spPr>
            <a:xfrm>
              <a:off x="1382172" y="2492698"/>
              <a:ext cx="252000" cy="252000"/>
            </a:xfrm>
            <a:prstGeom prst="ellipse">
              <a:avLst/>
            </a:prstGeom>
            <a:solidFill>
              <a:srgbClr val="FF77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kumimoji="1"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9" name="直线箭头连接符 371">
              <a:extLst>
                <a:ext uri="{FF2B5EF4-FFF2-40B4-BE49-F238E27FC236}">
                  <a16:creationId xmlns:a16="http://schemas.microsoft.com/office/drawing/2014/main" id="{019EA133-4FF1-9B46-8786-1A10DB4A8182}"/>
                </a:ext>
              </a:extLst>
            </p:cNvPr>
            <p:cNvCxnSpPr>
              <a:cxnSpLocks/>
              <a:stCxn id="297" idx="1"/>
              <a:endCxn id="302" idx="5"/>
            </p:cNvCxnSpPr>
            <p:nvPr/>
          </p:nvCxnSpPr>
          <p:spPr>
            <a:xfrm flipH="1" flipV="1">
              <a:off x="1609275" y="3543956"/>
              <a:ext cx="429205" cy="440848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直线箭头连接符 373">
              <a:extLst>
                <a:ext uri="{FF2B5EF4-FFF2-40B4-BE49-F238E27FC236}">
                  <a16:creationId xmlns:a16="http://schemas.microsoft.com/office/drawing/2014/main" id="{A6D98DB7-28D3-D746-A8F7-18EF8C05A164}"/>
                </a:ext>
              </a:extLst>
            </p:cNvPr>
            <p:cNvCxnSpPr>
              <a:cxnSpLocks/>
              <a:stCxn id="292" idx="0"/>
              <a:endCxn id="296" idx="4"/>
            </p:cNvCxnSpPr>
            <p:nvPr/>
          </p:nvCxnSpPr>
          <p:spPr>
            <a:xfrm flipV="1">
              <a:off x="3557385" y="2745945"/>
              <a:ext cx="4444" cy="582916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直接连接符 43">
              <a:extLst>
                <a:ext uri="{FF2B5EF4-FFF2-40B4-BE49-F238E27FC236}">
                  <a16:creationId xmlns:a16="http://schemas.microsoft.com/office/drawing/2014/main" id="{B94ABFB0-3055-0447-ADD3-A87079F58C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7575" y="3235485"/>
              <a:ext cx="1" cy="720000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674C1AF7-FFC7-1343-B257-4D16F6312047}"/>
                </a:ext>
              </a:extLst>
            </p:cNvPr>
            <p:cNvSpPr/>
            <p:nvPr/>
          </p:nvSpPr>
          <p:spPr>
            <a:xfrm>
              <a:off x="1394180" y="3328861"/>
              <a:ext cx="252000" cy="252000"/>
            </a:xfrm>
            <a:prstGeom prst="ellipse">
              <a:avLst/>
            </a:prstGeom>
            <a:solidFill>
              <a:srgbClr val="7030A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kumimoji="1" lang="zh-CN" altLang="en-US" sz="160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648E17CC-07A3-984B-A7A7-9A74BC121922}"/>
                </a:ext>
              </a:extLst>
            </p:cNvPr>
            <p:cNvSpPr/>
            <p:nvPr/>
          </p:nvSpPr>
          <p:spPr>
            <a:xfrm>
              <a:off x="2843865" y="3947899"/>
              <a:ext cx="252000" cy="252000"/>
            </a:xfrm>
            <a:prstGeom prst="ellipse">
              <a:avLst/>
            </a:prstGeom>
            <a:solidFill>
              <a:srgbClr val="7030A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kumimoji="1" lang="zh-CN" altLang="en-US" sz="160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304" name="直线箭头连接符 373">
              <a:extLst>
                <a:ext uri="{FF2B5EF4-FFF2-40B4-BE49-F238E27FC236}">
                  <a16:creationId xmlns:a16="http://schemas.microsoft.com/office/drawing/2014/main" id="{1C1B6889-6D4F-AC41-9EEA-E2F159685AFF}"/>
                </a:ext>
              </a:extLst>
            </p:cNvPr>
            <p:cNvCxnSpPr>
              <a:cxnSpLocks/>
              <a:stCxn id="298" idx="7"/>
              <a:endCxn id="295" idx="3"/>
            </p:cNvCxnSpPr>
            <p:nvPr/>
          </p:nvCxnSpPr>
          <p:spPr>
            <a:xfrm flipV="1">
              <a:off x="1597267" y="2142619"/>
              <a:ext cx="443923" cy="386984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直线箭头连接符 373">
              <a:extLst>
                <a:ext uri="{FF2B5EF4-FFF2-40B4-BE49-F238E27FC236}">
                  <a16:creationId xmlns:a16="http://schemas.microsoft.com/office/drawing/2014/main" id="{E533AC2C-0D77-9B49-93B1-46DE51306B79}"/>
                </a:ext>
              </a:extLst>
            </p:cNvPr>
            <p:cNvCxnSpPr>
              <a:cxnSpLocks/>
              <a:stCxn id="302" idx="0"/>
              <a:endCxn id="298" idx="4"/>
            </p:cNvCxnSpPr>
            <p:nvPr/>
          </p:nvCxnSpPr>
          <p:spPr>
            <a:xfrm flipH="1" flipV="1">
              <a:off x="1508172" y="2744698"/>
              <a:ext cx="12008" cy="584163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直线箭头连接符 373">
              <a:extLst>
                <a:ext uri="{FF2B5EF4-FFF2-40B4-BE49-F238E27FC236}">
                  <a16:creationId xmlns:a16="http://schemas.microsoft.com/office/drawing/2014/main" id="{F16FE528-77A7-8A44-BB01-569F2381EBA4}"/>
                </a:ext>
              </a:extLst>
            </p:cNvPr>
            <p:cNvCxnSpPr>
              <a:cxnSpLocks/>
              <a:stCxn id="293" idx="2"/>
              <a:endCxn id="295" idx="6"/>
            </p:cNvCxnSpPr>
            <p:nvPr/>
          </p:nvCxnSpPr>
          <p:spPr>
            <a:xfrm flipH="1" flipV="1">
              <a:off x="2256285" y="2053524"/>
              <a:ext cx="587580" cy="5653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直线箭头连接符 373">
              <a:extLst>
                <a:ext uri="{FF2B5EF4-FFF2-40B4-BE49-F238E27FC236}">
                  <a16:creationId xmlns:a16="http://schemas.microsoft.com/office/drawing/2014/main" id="{2D4A190F-9B66-4848-8E0A-0713EBD7CB95}"/>
                </a:ext>
              </a:extLst>
            </p:cNvPr>
            <p:cNvCxnSpPr>
              <a:cxnSpLocks/>
              <a:stCxn id="292" idx="3"/>
              <a:endCxn id="303" idx="7"/>
            </p:cNvCxnSpPr>
            <p:nvPr/>
          </p:nvCxnSpPr>
          <p:spPr>
            <a:xfrm flipH="1">
              <a:off x="3058960" y="3543956"/>
              <a:ext cx="409330" cy="440848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直线箭头连接符 371">
              <a:extLst>
                <a:ext uri="{FF2B5EF4-FFF2-40B4-BE49-F238E27FC236}">
                  <a16:creationId xmlns:a16="http://schemas.microsoft.com/office/drawing/2014/main" id="{2AF2BC00-B6BD-7342-84FD-04CC165A87B7}"/>
                </a:ext>
              </a:extLst>
            </p:cNvPr>
            <p:cNvCxnSpPr>
              <a:cxnSpLocks/>
              <a:stCxn id="303" idx="2"/>
              <a:endCxn id="297" idx="6"/>
            </p:cNvCxnSpPr>
            <p:nvPr/>
          </p:nvCxnSpPr>
          <p:spPr>
            <a:xfrm flipH="1">
              <a:off x="2253575" y="4073899"/>
              <a:ext cx="590290" cy="0"/>
            </a:xfrm>
            <a:prstGeom prst="straightConnector1">
              <a:avLst/>
            </a:prstGeom>
            <a:ln w="19050">
              <a:solidFill>
                <a:srgbClr val="395DFF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D89899D-3F7D-83A2-23AD-205C68447DE5}"/>
              </a:ext>
            </a:extLst>
          </p:cNvPr>
          <p:cNvGrpSpPr/>
          <p:nvPr/>
        </p:nvGrpSpPr>
        <p:grpSpPr>
          <a:xfrm>
            <a:off x="9441728" y="1194399"/>
            <a:ext cx="2219296" cy="2489581"/>
            <a:chOff x="9441728" y="1194399"/>
            <a:chExt cx="2219296" cy="2489581"/>
          </a:xfrm>
        </p:grpSpPr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F5F96E82-DD58-9A4F-97B5-3AF0EEAB115E}"/>
                </a:ext>
              </a:extLst>
            </p:cNvPr>
            <p:cNvGrpSpPr/>
            <p:nvPr/>
          </p:nvGrpSpPr>
          <p:grpSpPr>
            <a:xfrm>
              <a:off x="9441728" y="1203804"/>
              <a:ext cx="2219296" cy="2480176"/>
              <a:chOff x="1382172" y="1623211"/>
              <a:chExt cx="2305657" cy="2576688"/>
            </a:xfrm>
          </p:grpSpPr>
          <p:sp>
            <p:nvSpPr>
              <p:cNvPr id="330" name="椭圆 329">
                <a:extLst>
                  <a:ext uri="{FF2B5EF4-FFF2-40B4-BE49-F238E27FC236}">
                    <a16:creationId xmlns:a16="http://schemas.microsoft.com/office/drawing/2014/main" id="{F145D09E-FBD1-2546-B751-334A654FF437}"/>
                  </a:ext>
                </a:extLst>
              </p:cNvPr>
              <p:cNvSpPr/>
              <p:nvPr/>
            </p:nvSpPr>
            <p:spPr>
              <a:xfrm>
                <a:off x="3431385" y="3328861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7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31" name="椭圆 330">
                <a:extLst>
                  <a:ext uri="{FF2B5EF4-FFF2-40B4-BE49-F238E27FC236}">
                    <a16:creationId xmlns:a16="http://schemas.microsoft.com/office/drawing/2014/main" id="{7FFA47DC-A0FA-854C-8F51-1DB2A2C3E99C}"/>
                  </a:ext>
                </a:extLst>
              </p:cNvPr>
              <p:cNvSpPr/>
              <p:nvPr/>
            </p:nvSpPr>
            <p:spPr>
              <a:xfrm>
                <a:off x="2843865" y="1933177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32" name="直线箭头连接符 365">
                <a:extLst>
                  <a:ext uri="{FF2B5EF4-FFF2-40B4-BE49-F238E27FC236}">
                    <a16:creationId xmlns:a16="http://schemas.microsoft.com/office/drawing/2014/main" id="{06DD0EF5-FCD0-3F47-A8FD-01E05D0DBAFE}"/>
                  </a:ext>
                </a:extLst>
              </p:cNvPr>
              <p:cNvCxnSpPr>
                <a:cxnSpLocks/>
                <a:stCxn id="331" idx="5"/>
                <a:endCxn id="334" idx="1"/>
              </p:cNvCxnSpPr>
              <p:nvPr/>
            </p:nvCxnSpPr>
            <p:spPr>
              <a:xfrm>
                <a:off x="3058960" y="2148272"/>
                <a:ext cx="413774" cy="382578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3" name="椭圆 332">
                <a:extLst>
                  <a:ext uri="{FF2B5EF4-FFF2-40B4-BE49-F238E27FC236}">
                    <a16:creationId xmlns:a16="http://schemas.microsoft.com/office/drawing/2014/main" id="{66A31D05-5AC6-2740-A70D-6786ADC05521}"/>
                  </a:ext>
                </a:extLst>
              </p:cNvPr>
              <p:cNvSpPr/>
              <p:nvPr/>
            </p:nvSpPr>
            <p:spPr>
              <a:xfrm>
                <a:off x="2004285" y="1927524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34" name="椭圆 333">
                <a:extLst>
                  <a:ext uri="{FF2B5EF4-FFF2-40B4-BE49-F238E27FC236}">
                    <a16:creationId xmlns:a16="http://schemas.microsoft.com/office/drawing/2014/main" id="{6830C5D5-E4A1-FE45-B2C1-C113B5558B3B}"/>
                  </a:ext>
                </a:extLst>
              </p:cNvPr>
              <p:cNvSpPr/>
              <p:nvPr/>
            </p:nvSpPr>
            <p:spPr>
              <a:xfrm>
                <a:off x="3435829" y="2493945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6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35" name="椭圆 334">
                <a:extLst>
                  <a:ext uri="{FF2B5EF4-FFF2-40B4-BE49-F238E27FC236}">
                    <a16:creationId xmlns:a16="http://schemas.microsoft.com/office/drawing/2014/main" id="{BC3A233C-F63E-5047-AB5A-5AABA460AAB6}"/>
                  </a:ext>
                </a:extLst>
              </p:cNvPr>
              <p:cNvSpPr/>
              <p:nvPr/>
            </p:nvSpPr>
            <p:spPr>
              <a:xfrm>
                <a:off x="2001575" y="3947899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36" name="椭圆 335">
                <a:extLst>
                  <a:ext uri="{FF2B5EF4-FFF2-40B4-BE49-F238E27FC236}">
                    <a16:creationId xmlns:a16="http://schemas.microsoft.com/office/drawing/2014/main" id="{C261C424-D877-ED4C-86D0-9A1959E3FF8E}"/>
                  </a:ext>
                </a:extLst>
              </p:cNvPr>
              <p:cNvSpPr/>
              <p:nvPr/>
            </p:nvSpPr>
            <p:spPr>
              <a:xfrm>
                <a:off x="1382172" y="2492698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37" name="直线箭头连接符 371">
                <a:extLst>
                  <a:ext uri="{FF2B5EF4-FFF2-40B4-BE49-F238E27FC236}">
                    <a16:creationId xmlns:a16="http://schemas.microsoft.com/office/drawing/2014/main" id="{C462669E-7597-3240-B6F2-2436B40E47B2}"/>
                  </a:ext>
                </a:extLst>
              </p:cNvPr>
              <p:cNvCxnSpPr>
                <a:cxnSpLocks/>
                <a:stCxn id="335" idx="1"/>
                <a:endCxn id="340" idx="5"/>
              </p:cNvCxnSpPr>
              <p:nvPr/>
            </p:nvCxnSpPr>
            <p:spPr>
              <a:xfrm flipH="1" flipV="1">
                <a:off x="1609275" y="3543956"/>
                <a:ext cx="429205" cy="440848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直线箭头连接符 373">
                <a:extLst>
                  <a:ext uri="{FF2B5EF4-FFF2-40B4-BE49-F238E27FC236}">
                    <a16:creationId xmlns:a16="http://schemas.microsoft.com/office/drawing/2014/main" id="{514C3904-080C-EA4A-9B00-00F03F0EB56F}"/>
                  </a:ext>
                </a:extLst>
              </p:cNvPr>
              <p:cNvCxnSpPr>
                <a:cxnSpLocks/>
                <a:stCxn id="330" idx="0"/>
                <a:endCxn id="334" idx="4"/>
              </p:cNvCxnSpPr>
              <p:nvPr/>
            </p:nvCxnSpPr>
            <p:spPr>
              <a:xfrm flipV="1">
                <a:off x="3557385" y="2745945"/>
                <a:ext cx="4444" cy="582916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 43">
                <a:extLst>
                  <a:ext uri="{FF2B5EF4-FFF2-40B4-BE49-F238E27FC236}">
                    <a16:creationId xmlns:a16="http://schemas.microsoft.com/office/drawing/2014/main" id="{D2607BAB-9858-7341-9951-B6518293D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0056" y="1623211"/>
                <a:ext cx="1" cy="306815"/>
              </a:xfrm>
              <a:prstGeom prst="line">
                <a:avLst/>
              </a:prstGeom>
              <a:ln w="38100" cap="flat">
                <a:solidFill>
                  <a:srgbClr val="FF0000"/>
                </a:solidFill>
                <a:tailEnd type="oval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40" name="椭圆 339">
                <a:extLst>
                  <a:ext uri="{FF2B5EF4-FFF2-40B4-BE49-F238E27FC236}">
                    <a16:creationId xmlns:a16="http://schemas.microsoft.com/office/drawing/2014/main" id="{32231B4F-777E-A14E-934E-6F5711E4FD18}"/>
                  </a:ext>
                </a:extLst>
              </p:cNvPr>
              <p:cNvSpPr/>
              <p:nvPr/>
            </p:nvSpPr>
            <p:spPr>
              <a:xfrm>
                <a:off x="1394180" y="3328861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41" name="椭圆 340">
                <a:extLst>
                  <a:ext uri="{FF2B5EF4-FFF2-40B4-BE49-F238E27FC236}">
                    <a16:creationId xmlns:a16="http://schemas.microsoft.com/office/drawing/2014/main" id="{31C5FA19-D8D3-904E-B189-543BDC54E00B}"/>
                  </a:ext>
                </a:extLst>
              </p:cNvPr>
              <p:cNvSpPr/>
              <p:nvPr/>
            </p:nvSpPr>
            <p:spPr>
              <a:xfrm>
                <a:off x="2843865" y="3947899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8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42" name="直线箭头连接符 373">
                <a:extLst>
                  <a:ext uri="{FF2B5EF4-FFF2-40B4-BE49-F238E27FC236}">
                    <a16:creationId xmlns:a16="http://schemas.microsoft.com/office/drawing/2014/main" id="{81F2B0C5-5195-1E4C-8EC9-C8482553C96A}"/>
                  </a:ext>
                </a:extLst>
              </p:cNvPr>
              <p:cNvCxnSpPr>
                <a:cxnSpLocks/>
                <a:stCxn id="336" idx="7"/>
                <a:endCxn id="333" idx="3"/>
              </p:cNvCxnSpPr>
              <p:nvPr/>
            </p:nvCxnSpPr>
            <p:spPr>
              <a:xfrm flipV="1">
                <a:off x="1597267" y="2142619"/>
                <a:ext cx="443923" cy="386984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直线箭头连接符 373">
                <a:extLst>
                  <a:ext uri="{FF2B5EF4-FFF2-40B4-BE49-F238E27FC236}">
                    <a16:creationId xmlns:a16="http://schemas.microsoft.com/office/drawing/2014/main" id="{C9EE8AA6-801F-1E45-9F67-47E83B8CD84F}"/>
                  </a:ext>
                </a:extLst>
              </p:cNvPr>
              <p:cNvCxnSpPr>
                <a:cxnSpLocks/>
                <a:stCxn id="340" idx="0"/>
                <a:endCxn id="336" idx="4"/>
              </p:cNvCxnSpPr>
              <p:nvPr/>
            </p:nvCxnSpPr>
            <p:spPr>
              <a:xfrm flipH="1" flipV="1">
                <a:off x="1508172" y="2744698"/>
                <a:ext cx="12008" cy="584163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直线箭头连接符 373">
                <a:extLst>
                  <a:ext uri="{FF2B5EF4-FFF2-40B4-BE49-F238E27FC236}">
                    <a16:creationId xmlns:a16="http://schemas.microsoft.com/office/drawing/2014/main" id="{58E17415-AB07-B94C-A300-FF395EDA57EB}"/>
                  </a:ext>
                </a:extLst>
              </p:cNvPr>
              <p:cNvCxnSpPr>
                <a:cxnSpLocks/>
                <a:stCxn id="331" idx="2"/>
                <a:endCxn id="333" idx="6"/>
              </p:cNvCxnSpPr>
              <p:nvPr/>
            </p:nvCxnSpPr>
            <p:spPr>
              <a:xfrm flipH="1" flipV="1">
                <a:off x="2256285" y="2053524"/>
                <a:ext cx="587580" cy="5653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直线箭头连接符 373">
                <a:extLst>
                  <a:ext uri="{FF2B5EF4-FFF2-40B4-BE49-F238E27FC236}">
                    <a16:creationId xmlns:a16="http://schemas.microsoft.com/office/drawing/2014/main" id="{3C510A3A-3010-9A4B-A3A5-D9F4BC15F782}"/>
                  </a:ext>
                </a:extLst>
              </p:cNvPr>
              <p:cNvCxnSpPr>
                <a:cxnSpLocks/>
                <a:stCxn id="330" idx="3"/>
                <a:endCxn id="341" idx="7"/>
              </p:cNvCxnSpPr>
              <p:nvPr/>
            </p:nvCxnSpPr>
            <p:spPr>
              <a:xfrm flipH="1">
                <a:off x="3058960" y="3543956"/>
                <a:ext cx="409330" cy="440848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直线箭头连接符 371">
                <a:extLst>
                  <a:ext uri="{FF2B5EF4-FFF2-40B4-BE49-F238E27FC236}">
                    <a16:creationId xmlns:a16="http://schemas.microsoft.com/office/drawing/2014/main" id="{F3244930-B55E-004F-A021-C3F91EBB0A42}"/>
                  </a:ext>
                </a:extLst>
              </p:cNvPr>
              <p:cNvCxnSpPr>
                <a:cxnSpLocks/>
                <a:stCxn id="341" idx="2"/>
                <a:endCxn id="335" idx="6"/>
              </p:cNvCxnSpPr>
              <p:nvPr/>
            </p:nvCxnSpPr>
            <p:spPr>
              <a:xfrm flipH="1">
                <a:off x="2253575" y="4073899"/>
                <a:ext cx="590290" cy="0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8" name="直接连接符 43">
              <a:extLst>
                <a:ext uri="{FF2B5EF4-FFF2-40B4-BE49-F238E27FC236}">
                  <a16:creationId xmlns:a16="http://schemas.microsoft.com/office/drawing/2014/main" id="{ECB64E99-252D-054D-A52B-BDF2BE78B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9732" y="1194399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9" name="直接连接符 43">
              <a:extLst>
                <a:ext uri="{FF2B5EF4-FFF2-40B4-BE49-F238E27FC236}">
                  <a16:creationId xmlns:a16="http://schemas.microsoft.com/office/drawing/2014/main" id="{B4FCC6FC-34C8-8A4E-B6E7-8BE7BAE0B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5246" y="1752047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0" name="直接连接符 43">
              <a:extLst>
                <a:ext uri="{FF2B5EF4-FFF2-40B4-BE49-F238E27FC236}">
                  <a16:creationId xmlns:a16="http://schemas.microsoft.com/office/drawing/2014/main" id="{D79E1BFF-9041-D34E-B325-170D2A4FB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9243" y="2562831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1" name="直接连接符 43">
              <a:extLst>
                <a:ext uri="{FF2B5EF4-FFF2-40B4-BE49-F238E27FC236}">
                  <a16:creationId xmlns:a16="http://schemas.microsoft.com/office/drawing/2014/main" id="{D3C8FDFD-C6B3-3949-804C-40B58B1B2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2161" y="1757502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2" name="直接连接符 43">
              <a:extLst>
                <a:ext uri="{FF2B5EF4-FFF2-40B4-BE49-F238E27FC236}">
                  <a16:creationId xmlns:a16="http://schemas.microsoft.com/office/drawing/2014/main" id="{28E6B916-757B-C049-B64C-08E2BDD3A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0789" y="2585947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3" name="直接连接符 43">
              <a:extLst>
                <a:ext uri="{FF2B5EF4-FFF2-40B4-BE49-F238E27FC236}">
                  <a16:creationId xmlns:a16="http://schemas.microsoft.com/office/drawing/2014/main" id="{BFA37AF5-775C-9F40-A86F-2A6C6E3A1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9211" y="3135817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4" name="直接连接符 43">
              <a:extLst>
                <a:ext uri="{FF2B5EF4-FFF2-40B4-BE49-F238E27FC236}">
                  <a16:creationId xmlns:a16="http://schemas.microsoft.com/office/drawing/2014/main" id="{D6A0F3A8-1F8B-554C-9AB2-A04C22066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9732" y="3159288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731C25F-6B65-E21A-B710-AE79D6F3358F}"/>
              </a:ext>
            </a:extLst>
          </p:cNvPr>
          <p:cNvGrpSpPr/>
          <p:nvPr/>
        </p:nvGrpSpPr>
        <p:grpSpPr>
          <a:xfrm>
            <a:off x="9520212" y="3891450"/>
            <a:ext cx="2219296" cy="2743318"/>
            <a:chOff x="9520212" y="3891450"/>
            <a:chExt cx="2219296" cy="2743318"/>
          </a:xfrm>
        </p:grpSpPr>
        <p:cxnSp>
          <p:nvCxnSpPr>
            <p:cNvPr id="246" name="直接连接符 144">
              <a:extLst>
                <a:ext uri="{FF2B5EF4-FFF2-40B4-BE49-F238E27FC236}">
                  <a16:creationId xmlns:a16="http://schemas.microsoft.com/office/drawing/2014/main" id="{47978DC5-4E4A-614A-9D59-86FAE79614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3565" y="5759368"/>
              <a:ext cx="1" cy="291600"/>
            </a:xfrm>
            <a:prstGeom prst="line">
              <a:avLst/>
            </a:prstGeom>
            <a:ln w="38100" cap="flat">
              <a:solidFill>
                <a:srgbClr val="FF0000"/>
              </a:solidFill>
              <a:headEnd type="oval" w="sm" len="sm"/>
              <a:tailEnd type="none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83AFF139-4EBC-0C47-AB36-A2382E7E4F53}"/>
                </a:ext>
              </a:extLst>
            </p:cNvPr>
            <p:cNvGrpSpPr/>
            <p:nvPr/>
          </p:nvGrpSpPr>
          <p:grpSpPr>
            <a:xfrm>
              <a:off x="9520212" y="4161166"/>
              <a:ext cx="2219296" cy="2187261"/>
              <a:chOff x="1382172" y="1927524"/>
              <a:chExt cx="2305657" cy="2272375"/>
            </a:xfrm>
          </p:grpSpPr>
          <p:sp>
            <p:nvSpPr>
              <p:cNvPr id="312" name="椭圆 311">
                <a:extLst>
                  <a:ext uri="{FF2B5EF4-FFF2-40B4-BE49-F238E27FC236}">
                    <a16:creationId xmlns:a16="http://schemas.microsoft.com/office/drawing/2014/main" id="{E3F972A9-51BD-DA40-B0D0-95D4014CBEB0}"/>
                  </a:ext>
                </a:extLst>
              </p:cNvPr>
              <p:cNvSpPr/>
              <p:nvPr/>
            </p:nvSpPr>
            <p:spPr>
              <a:xfrm>
                <a:off x="3431385" y="3328861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7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13" name="椭圆 312">
                <a:extLst>
                  <a:ext uri="{FF2B5EF4-FFF2-40B4-BE49-F238E27FC236}">
                    <a16:creationId xmlns:a16="http://schemas.microsoft.com/office/drawing/2014/main" id="{D8560639-6C48-6949-B07A-0D169A9720C4}"/>
                  </a:ext>
                </a:extLst>
              </p:cNvPr>
              <p:cNvSpPr/>
              <p:nvPr/>
            </p:nvSpPr>
            <p:spPr>
              <a:xfrm>
                <a:off x="2843865" y="1933177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14" name="直线箭头连接符 365">
                <a:extLst>
                  <a:ext uri="{FF2B5EF4-FFF2-40B4-BE49-F238E27FC236}">
                    <a16:creationId xmlns:a16="http://schemas.microsoft.com/office/drawing/2014/main" id="{5640AC2B-731B-1F49-8417-E38C61EAF5CB}"/>
                  </a:ext>
                </a:extLst>
              </p:cNvPr>
              <p:cNvCxnSpPr>
                <a:cxnSpLocks/>
                <a:stCxn id="313" idx="5"/>
                <a:endCxn id="316" idx="1"/>
              </p:cNvCxnSpPr>
              <p:nvPr/>
            </p:nvCxnSpPr>
            <p:spPr>
              <a:xfrm>
                <a:off x="3058960" y="2148272"/>
                <a:ext cx="413774" cy="382578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5" name="椭圆 314">
                <a:extLst>
                  <a:ext uri="{FF2B5EF4-FFF2-40B4-BE49-F238E27FC236}">
                    <a16:creationId xmlns:a16="http://schemas.microsoft.com/office/drawing/2014/main" id="{B923CFDF-996B-BC4F-9567-25F35EDF9FF4}"/>
                  </a:ext>
                </a:extLst>
              </p:cNvPr>
              <p:cNvSpPr/>
              <p:nvPr/>
            </p:nvSpPr>
            <p:spPr>
              <a:xfrm>
                <a:off x="2004285" y="1927524"/>
                <a:ext cx="252000" cy="252000"/>
              </a:xfrm>
              <a:prstGeom prst="ellipse">
                <a:avLst/>
              </a:prstGeom>
              <a:solidFill>
                <a:srgbClr val="7030A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kumimoji="1" lang="zh-CN" altLang="en-US" sz="1600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16" name="椭圆 315">
                <a:extLst>
                  <a:ext uri="{FF2B5EF4-FFF2-40B4-BE49-F238E27FC236}">
                    <a16:creationId xmlns:a16="http://schemas.microsoft.com/office/drawing/2014/main" id="{28E72353-200E-3D4D-A913-A2B412554908}"/>
                  </a:ext>
                </a:extLst>
              </p:cNvPr>
              <p:cNvSpPr/>
              <p:nvPr/>
            </p:nvSpPr>
            <p:spPr>
              <a:xfrm>
                <a:off x="3435829" y="2493945"/>
                <a:ext cx="252000" cy="252000"/>
              </a:xfrm>
              <a:prstGeom prst="ellipse">
                <a:avLst/>
              </a:prstGeom>
              <a:solidFill>
                <a:srgbClr val="7030A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6</a:t>
                </a:r>
                <a:endParaRPr kumimoji="1" lang="zh-CN" altLang="en-US" sz="1600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17" name="椭圆 316">
                <a:extLst>
                  <a:ext uri="{FF2B5EF4-FFF2-40B4-BE49-F238E27FC236}">
                    <a16:creationId xmlns:a16="http://schemas.microsoft.com/office/drawing/2014/main" id="{B697B94E-0F5F-E443-8FF9-FD7352C5B2F6}"/>
                  </a:ext>
                </a:extLst>
              </p:cNvPr>
              <p:cNvSpPr/>
              <p:nvPr/>
            </p:nvSpPr>
            <p:spPr>
              <a:xfrm>
                <a:off x="2001575" y="3947899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18" name="椭圆 317">
                <a:extLst>
                  <a:ext uri="{FF2B5EF4-FFF2-40B4-BE49-F238E27FC236}">
                    <a16:creationId xmlns:a16="http://schemas.microsoft.com/office/drawing/2014/main" id="{B4F76D50-680F-F54F-AFCD-7356FADAEFBB}"/>
                  </a:ext>
                </a:extLst>
              </p:cNvPr>
              <p:cNvSpPr/>
              <p:nvPr/>
            </p:nvSpPr>
            <p:spPr>
              <a:xfrm>
                <a:off x="1382172" y="2492698"/>
                <a:ext cx="252000" cy="252000"/>
              </a:xfrm>
              <a:prstGeom prst="ellipse">
                <a:avLst/>
              </a:prstGeom>
              <a:solidFill>
                <a:srgbClr val="FF77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kumimoji="1" lang="zh-CN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19" name="直线箭头连接符 371">
                <a:extLst>
                  <a:ext uri="{FF2B5EF4-FFF2-40B4-BE49-F238E27FC236}">
                    <a16:creationId xmlns:a16="http://schemas.microsoft.com/office/drawing/2014/main" id="{B20B489E-FE3F-8C4C-9C24-C5EBA7A7006B}"/>
                  </a:ext>
                </a:extLst>
              </p:cNvPr>
              <p:cNvCxnSpPr>
                <a:cxnSpLocks/>
                <a:stCxn id="317" idx="1"/>
                <a:endCxn id="322" idx="5"/>
              </p:cNvCxnSpPr>
              <p:nvPr/>
            </p:nvCxnSpPr>
            <p:spPr>
              <a:xfrm flipH="1" flipV="1">
                <a:off x="1609275" y="3543956"/>
                <a:ext cx="429205" cy="440848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直线箭头连接符 373">
                <a:extLst>
                  <a:ext uri="{FF2B5EF4-FFF2-40B4-BE49-F238E27FC236}">
                    <a16:creationId xmlns:a16="http://schemas.microsoft.com/office/drawing/2014/main" id="{9904947D-B789-B64A-BA9D-1FD3635E56A8}"/>
                  </a:ext>
                </a:extLst>
              </p:cNvPr>
              <p:cNvCxnSpPr>
                <a:cxnSpLocks/>
                <a:stCxn id="312" idx="0"/>
                <a:endCxn id="316" idx="4"/>
              </p:cNvCxnSpPr>
              <p:nvPr/>
            </p:nvCxnSpPr>
            <p:spPr>
              <a:xfrm flipV="1">
                <a:off x="3557385" y="2745945"/>
                <a:ext cx="4444" cy="582916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2" name="椭圆 321">
                <a:extLst>
                  <a:ext uri="{FF2B5EF4-FFF2-40B4-BE49-F238E27FC236}">
                    <a16:creationId xmlns:a16="http://schemas.microsoft.com/office/drawing/2014/main" id="{A11F1D53-2C55-C94C-8020-59F28592E58F}"/>
                  </a:ext>
                </a:extLst>
              </p:cNvPr>
              <p:cNvSpPr/>
              <p:nvPr/>
            </p:nvSpPr>
            <p:spPr>
              <a:xfrm>
                <a:off x="1394180" y="3328861"/>
                <a:ext cx="252000" cy="252000"/>
              </a:xfrm>
              <a:prstGeom prst="ellipse">
                <a:avLst/>
              </a:prstGeom>
              <a:solidFill>
                <a:srgbClr val="7030A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kumimoji="1" lang="zh-CN" altLang="en-US" sz="1600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23" name="椭圆 322">
                <a:extLst>
                  <a:ext uri="{FF2B5EF4-FFF2-40B4-BE49-F238E27FC236}">
                    <a16:creationId xmlns:a16="http://schemas.microsoft.com/office/drawing/2014/main" id="{0C164199-46A1-5740-9154-5CA73D30E99F}"/>
                  </a:ext>
                </a:extLst>
              </p:cNvPr>
              <p:cNvSpPr/>
              <p:nvPr/>
            </p:nvSpPr>
            <p:spPr>
              <a:xfrm>
                <a:off x="2843865" y="3947899"/>
                <a:ext cx="252000" cy="252000"/>
              </a:xfrm>
              <a:prstGeom prst="ellipse">
                <a:avLst/>
              </a:prstGeom>
              <a:solidFill>
                <a:srgbClr val="7030A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8</a:t>
                </a:r>
                <a:endParaRPr kumimoji="1" lang="zh-CN" altLang="en-US" sz="1600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24" name="直线箭头连接符 373">
                <a:extLst>
                  <a:ext uri="{FF2B5EF4-FFF2-40B4-BE49-F238E27FC236}">
                    <a16:creationId xmlns:a16="http://schemas.microsoft.com/office/drawing/2014/main" id="{F531E9AC-F992-AB49-8CEA-7CF6DBE55108}"/>
                  </a:ext>
                </a:extLst>
              </p:cNvPr>
              <p:cNvCxnSpPr>
                <a:cxnSpLocks/>
                <a:stCxn id="318" idx="7"/>
                <a:endCxn id="315" idx="3"/>
              </p:cNvCxnSpPr>
              <p:nvPr/>
            </p:nvCxnSpPr>
            <p:spPr>
              <a:xfrm flipV="1">
                <a:off x="1597267" y="2142619"/>
                <a:ext cx="443923" cy="386984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直线箭头连接符 373">
                <a:extLst>
                  <a:ext uri="{FF2B5EF4-FFF2-40B4-BE49-F238E27FC236}">
                    <a16:creationId xmlns:a16="http://schemas.microsoft.com/office/drawing/2014/main" id="{B2AA1252-4D92-7849-8961-E4858369C538}"/>
                  </a:ext>
                </a:extLst>
              </p:cNvPr>
              <p:cNvCxnSpPr>
                <a:cxnSpLocks/>
                <a:stCxn id="322" idx="0"/>
              </p:cNvCxnSpPr>
              <p:nvPr/>
            </p:nvCxnSpPr>
            <p:spPr>
              <a:xfrm flipV="1">
                <a:off x="1520180" y="2753553"/>
                <a:ext cx="0" cy="575309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直线箭头连接符 373">
                <a:extLst>
                  <a:ext uri="{FF2B5EF4-FFF2-40B4-BE49-F238E27FC236}">
                    <a16:creationId xmlns:a16="http://schemas.microsoft.com/office/drawing/2014/main" id="{A6521B94-8D53-FB49-99EF-87960E28DF96}"/>
                  </a:ext>
                </a:extLst>
              </p:cNvPr>
              <p:cNvCxnSpPr>
                <a:cxnSpLocks/>
                <a:stCxn id="313" idx="2"/>
                <a:endCxn id="315" idx="6"/>
              </p:cNvCxnSpPr>
              <p:nvPr/>
            </p:nvCxnSpPr>
            <p:spPr>
              <a:xfrm flipH="1" flipV="1">
                <a:off x="2256285" y="2053524"/>
                <a:ext cx="587580" cy="5653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直线箭头连接符 373">
                <a:extLst>
                  <a:ext uri="{FF2B5EF4-FFF2-40B4-BE49-F238E27FC236}">
                    <a16:creationId xmlns:a16="http://schemas.microsoft.com/office/drawing/2014/main" id="{DCB70A83-7056-9B44-9571-BB1BFED3816A}"/>
                  </a:ext>
                </a:extLst>
              </p:cNvPr>
              <p:cNvCxnSpPr>
                <a:cxnSpLocks/>
                <a:stCxn id="312" idx="3"/>
                <a:endCxn id="323" idx="7"/>
              </p:cNvCxnSpPr>
              <p:nvPr/>
            </p:nvCxnSpPr>
            <p:spPr>
              <a:xfrm flipH="1">
                <a:off x="3058960" y="3543956"/>
                <a:ext cx="409330" cy="440848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直线箭头连接符 371">
                <a:extLst>
                  <a:ext uri="{FF2B5EF4-FFF2-40B4-BE49-F238E27FC236}">
                    <a16:creationId xmlns:a16="http://schemas.microsoft.com/office/drawing/2014/main" id="{460A0A43-F0EF-D94F-AA26-D244AEFC3682}"/>
                  </a:ext>
                </a:extLst>
              </p:cNvPr>
              <p:cNvCxnSpPr>
                <a:cxnSpLocks/>
                <a:stCxn id="323" idx="2"/>
                <a:endCxn id="317" idx="6"/>
              </p:cNvCxnSpPr>
              <p:nvPr/>
            </p:nvCxnSpPr>
            <p:spPr>
              <a:xfrm flipH="1">
                <a:off x="2253575" y="4073899"/>
                <a:ext cx="590290" cy="0"/>
              </a:xfrm>
              <a:prstGeom prst="straightConnector1">
                <a:avLst/>
              </a:prstGeom>
              <a:ln w="19050">
                <a:solidFill>
                  <a:srgbClr val="395DFF"/>
                </a:solidFill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8" name="直接连接符 43">
              <a:extLst>
                <a:ext uri="{FF2B5EF4-FFF2-40B4-BE49-F238E27FC236}">
                  <a16:creationId xmlns:a16="http://schemas.microsoft.com/office/drawing/2014/main" id="{B078CB85-ADE9-B94A-A613-07C63825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5251" y="5798188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9" name="直接连接符 43">
              <a:extLst>
                <a:ext uri="{FF2B5EF4-FFF2-40B4-BE49-F238E27FC236}">
                  <a16:creationId xmlns:a16="http://schemas.microsoft.com/office/drawing/2014/main" id="{AD88DDA5-1CC8-F949-B49C-57D7191B1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023" y="4410616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0" name="直接连接符 43">
              <a:extLst>
                <a:ext uri="{FF2B5EF4-FFF2-40B4-BE49-F238E27FC236}">
                  <a16:creationId xmlns:a16="http://schemas.microsoft.com/office/drawing/2014/main" id="{387DE333-712A-6A48-A414-9DA67BB5F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8436" y="3891450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1" name="直接连接符 43">
              <a:extLst>
                <a:ext uri="{FF2B5EF4-FFF2-40B4-BE49-F238E27FC236}">
                  <a16:creationId xmlns:a16="http://schemas.microsoft.com/office/drawing/2014/main" id="{614B3B25-5BC0-C340-9FAD-F954BA4AE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8443" y="5270999"/>
              <a:ext cx="1" cy="295323"/>
            </a:xfrm>
            <a:prstGeom prst="line">
              <a:avLst/>
            </a:prstGeom>
            <a:ln w="38100" cap="flat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3" name="直接连接符 144">
              <a:extLst>
                <a:ext uri="{FF2B5EF4-FFF2-40B4-BE49-F238E27FC236}">
                  <a16:creationId xmlns:a16="http://schemas.microsoft.com/office/drawing/2014/main" id="{9256B300-8DD6-1E46-88CC-1A9A39A45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53989" y="4397320"/>
              <a:ext cx="1" cy="291600"/>
            </a:xfrm>
            <a:prstGeom prst="line">
              <a:avLst/>
            </a:prstGeom>
            <a:ln w="38100" cap="flat">
              <a:solidFill>
                <a:srgbClr val="FF0000"/>
              </a:solidFill>
              <a:headEnd type="oval" w="sm" len="sm"/>
              <a:tailEnd type="none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4" name="直接连接符 144">
              <a:extLst>
                <a:ext uri="{FF2B5EF4-FFF2-40B4-BE49-F238E27FC236}">
                  <a16:creationId xmlns:a16="http://schemas.microsoft.com/office/drawing/2014/main" id="{FC721A9D-66E2-854E-B3A9-7FC1D99BF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76728" y="4941535"/>
              <a:ext cx="1" cy="291600"/>
            </a:xfrm>
            <a:prstGeom prst="line">
              <a:avLst/>
            </a:prstGeom>
            <a:ln w="38100" cap="flat">
              <a:solidFill>
                <a:srgbClr val="FF0000"/>
              </a:solidFill>
              <a:headEnd type="oval" w="sm" len="sm"/>
              <a:tailEnd type="none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5" name="直接连接符 144">
              <a:extLst>
                <a:ext uri="{FF2B5EF4-FFF2-40B4-BE49-F238E27FC236}">
                  <a16:creationId xmlns:a16="http://schemas.microsoft.com/office/drawing/2014/main" id="{70931535-E2D3-FC48-863C-2FD15F584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48435" y="6343168"/>
              <a:ext cx="1" cy="291600"/>
            </a:xfrm>
            <a:prstGeom prst="line">
              <a:avLst/>
            </a:prstGeom>
            <a:ln w="38100" cap="flat">
              <a:solidFill>
                <a:srgbClr val="FF0000"/>
              </a:solidFill>
              <a:headEnd type="oval" w="sm" len="sm"/>
              <a:tailEnd type="none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97B416A-B80A-C9C8-D871-3EB211FFAA6C}"/>
              </a:ext>
            </a:extLst>
          </p:cNvPr>
          <p:cNvGrpSpPr/>
          <p:nvPr/>
        </p:nvGrpSpPr>
        <p:grpSpPr>
          <a:xfrm>
            <a:off x="5474050" y="1353873"/>
            <a:ext cx="3403600" cy="2510011"/>
            <a:chOff x="4464835" y="1304919"/>
            <a:chExt cx="3403600" cy="2510011"/>
          </a:xfrm>
        </p:grpSpPr>
        <p:pic>
          <p:nvPicPr>
            <p:cNvPr id="288" name="图片 287">
              <a:extLst>
                <a:ext uri="{FF2B5EF4-FFF2-40B4-BE49-F238E27FC236}">
                  <a16:creationId xmlns:a16="http://schemas.microsoft.com/office/drawing/2014/main" id="{B17A0BEF-E3EA-664A-BEE7-927B4310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835" y="1617092"/>
              <a:ext cx="3403600" cy="1739900"/>
            </a:xfrm>
            <a:prstGeom prst="rect">
              <a:avLst/>
            </a:prstGeom>
          </p:spPr>
        </p:pic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657956B9-8813-8346-A149-268BF2CE2497}"/>
                </a:ext>
              </a:extLst>
            </p:cNvPr>
            <p:cNvSpPr txBox="1"/>
            <p:nvPr/>
          </p:nvSpPr>
          <p:spPr>
            <a:xfrm>
              <a:off x="5476270" y="1304919"/>
              <a:ext cx="16222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" altLang="zh-CN" sz="1800" b="0" dirty="0"/>
                <a:t>Impulse </a:t>
              </a:r>
              <a:r>
                <a:rPr lang="en" altLang="zh-CN" sz="1800" b="0" dirty="0">
                  <a:solidFill>
                    <a:srgbClr val="FF0000"/>
                  </a:solidFill>
                </a:rPr>
                <a:t>low-pass</a:t>
              </a:r>
              <a:endParaRPr kumimoji="1" lang="zh-CN" altLang="en-US" sz="1800" b="0" dirty="0">
                <a:solidFill>
                  <a:srgbClr val="FF0000"/>
                </a:solidFill>
              </a:endParaRPr>
            </a:p>
          </p:txBody>
        </p:sp>
        <p:grpSp>
          <p:nvGrpSpPr>
            <p:cNvPr id="366" name="组合 365">
              <a:extLst>
                <a:ext uri="{FF2B5EF4-FFF2-40B4-BE49-F238E27FC236}">
                  <a16:creationId xmlns:a16="http://schemas.microsoft.com/office/drawing/2014/main" id="{9918BFA1-821E-4A42-8148-0DDE417A376A}"/>
                </a:ext>
              </a:extLst>
            </p:cNvPr>
            <p:cNvGrpSpPr/>
            <p:nvPr/>
          </p:nvGrpSpPr>
          <p:grpSpPr>
            <a:xfrm>
              <a:off x="4790870" y="1757341"/>
              <a:ext cx="2857062" cy="1296830"/>
              <a:chOff x="4790870" y="2096195"/>
              <a:chExt cx="2857062" cy="1296830"/>
            </a:xfrm>
          </p:grpSpPr>
          <p:sp>
            <p:nvSpPr>
              <p:cNvPr id="173" name="右箭头 13">
                <a:extLst>
                  <a:ext uri="{FF2B5EF4-FFF2-40B4-BE49-F238E27FC236}">
                    <a16:creationId xmlns:a16="http://schemas.microsoft.com/office/drawing/2014/main" id="{D6D28A87-2625-41E7-B351-970BA9AD3A14}"/>
                  </a:ext>
                </a:extLst>
              </p:cNvPr>
              <p:cNvSpPr/>
              <p:nvPr/>
            </p:nvSpPr>
            <p:spPr>
              <a:xfrm>
                <a:off x="5271911" y="2096195"/>
                <a:ext cx="2376021" cy="1296830"/>
              </a:xfrm>
              <a:prstGeom prst="rightArrow">
                <a:avLst>
                  <a:gd name="adj1" fmla="val 55164"/>
                  <a:gd name="adj2" fmla="val 4390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0" name="文本框 249">
                    <a:extLst>
                      <a:ext uri="{FF2B5EF4-FFF2-40B4-BE49-F238E27FC236}">
                        <a16:creationId xmlns:a16="http://schemas.microsoft.com/office/drawing/2014/main" id="{120AAABD-C86D-8C47-B5A8-C8C4AA2EC5A6}"/>
                      </a:ext>
                    </a:extLst>
                  </p:cNvPr>
                  <p:cNvSpPr txBox="1"/>
                  <p:nvPr/>
                </p:nvSpPr>
                <p:spPr>
                  <a:xfrm>
                    <a:off x="4790870" y="2375260"/>
                    <a:ext cx="2650024" cy="7435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1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GB" altLang="zh-CN" sz="1600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GB" altLang="zh-CN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GB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kumimoji="1"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kumimoji="1"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kumimoji="1"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i="1" dirty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kumimoji="1" lang="en-US" altLang="zh-CN" sz="16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1" lang="zh-CN" altLang="en-US" sz="1800" dirty="0"/>
                  </a:p>
                </p:txBody>
              </p:sp>
            </mc:Choice>
            <mc:Fallback xmlns="">
              <p:sp>
                <p:nvSpPr>
                  <p:cNvPr id="250" name="文本框 249">
                    <a:extLst>
                      <a:ext uri="{FF2B5EF4-FFF2-40B4-BE49-F238E27FC236}">
                        <a16:creationId xmlns:a16="http://schemas.microsoft.com/office/drawing/2014/main" id="{120AAABD-C86D-8C47-B5A8-C8C4AA2EC5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0870" y="2375260"/>
                    <a:ext cx="2650024" cy="74353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6" name="图片 6">
              <a:extLst>
                <a:ext uri="{FF2B5EF4-FFF2-40B4-BE49-F238E27FC236}">
                  <a16:creationId xmlns:a16="http://schemas.microsoft.com/office/drawing/2014/main" id="{730D1039-A0A2-7146-8DD0-D6A5CAD4A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70" t="9752" b="70851"/>
            <a:stretch/>
          </p:blipFill>
          <p:spPr>
            <a:xfrm>
              <a:off x="4962949" y="3310468"/>
              <a:ext cx="2862471" cy="504462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91C2A5-DC40-CD75-3192-11B4F65F45A7}"/>
              </a:ext>
            </a:extLst>
          </p:cNvPr>
          <p:cNvGrpSpPr/>
          <p:nvPr/>
        </p:nvGrpSpPr>
        <p:grpSpPr>
          <a:xfrm>
            <a:off x="5530237" y="4071323"/>
            <a:ext cx="3295682" cy="2342582"/>
            <a:chOff x="4569449" y="4144243"/>
            <a:chExt cx="3295682" cy="2342582"/>
          </a:xfrm>
        </p:grpSpPr>
        <p:pic>
          <p:nvPicPr>
            <p:cNvPr id="290" name="图片 289">
              <a:extLst>
                <a:ext uri="{FF2B5EF4-FFF2-40B4-BE49-F238E27FC236}">
                  <a16:creationId xmlns:a16="http://schemas.microsoft.com/office/drawing/2014/main" id="{BEC06156-884A-B84F-A649-664D48928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449" y="4410185"/>
              <a:ext cx="3295682" cy="1740416"/>
            </a:xfrm>
            <a:prstGeom prst="rect">
              <a:avLst/>
            </a:prstGeom>
          </p:spPr>
        </p:pic>
        <p:sp>
          <p:nvSpPr>
            <p:cNvPr id="310" name="文本框 309">
              <a:extLst>
                <a:ext uri="{FF2B5EF4-FFF2-40B4-BE49-F238E27FC236}">
                  <a16:creationId xmlns:a16="http://schemas.microsoft.com/office/drawing/2014/main" id="{33F5A3EE-5220-BB41-9AB8-6D19813D4F57}"/>
                </a:ext>
              </a:extLst>
            </p:cNvPr>
            <p:cNvSpPr txBox="1"/>
            <p:nvPr/>
          </p:nvSpPr>
          <p:spPr>
            <a:xfrm>
              <a:off x="5529750" y="4144243"/>
              <a:ext cx="16863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" altLang="zh-CN" sz="1800" b="0" dirty="0"/>
                <a:t>Impulse </a:t>
              </a:r>
              <a:r>
                <a:rPr lang="en" altLang="zh-CN" sz="1800" b="0" dirty="0">
                  <a:solidFill>
                    <a:srgbClr val="FF0000"/>
                  </a:solidFill>
                </a:rPr>
                <a:t>high-pass</a:t>
              </a:r>
              <a:endParaRPr kumimoji="1" lang="zh-CN" altLang="en-US" sz="1800" b="0" dirty="0">
                <a:solidFill>
                  <a:srgbClr val="FF0000"/>
                </a:solidFill>
              </a:endParaRPr>
            </a:p>
          </p:txBody>
        </p:sp>
        <p:grpSp>
          <p:nvGrpSpPr>
            <p:cNvPr id="367" name="组合 366">
              <a:extLst>
                <a:ext uri="{FF2B5EF4-FFF2-40B4-BE49-F238E27FC236}">
                  <a16:creationId xmlns:a16="http://schemas.microsoft.com/office/drawing/2014/main" id="{D6343145-5301-E240-B1D1-E574F70ABC8A}"/>
                </a:ext>
              </a:extLst>
            </p:cNvPr>
            <p:cNvGrpSpPr/>
            <p:nvPr/>
          </p:nvGrpSpPr>
          <p:grpSpPr>
            <a:xfrm>
              <a:off x="4666766" y="4556489"/>
              <a:ext cx="2857062" cy="1296830"/>
              <a:chOff x="4790870" y="2096195"/>
              <a:chExt cx="2857062" cy="1296830"/>
            </a:xfrm>
          </p:grpSpPr>
          <p:sp>
            <p:nvSpPr>
              <p:cNvPr id="368" name="右箭头 13">
                <a:extLst>
                  <a:ext uri="{FF2B5EF4-FFF2-40B4-BE49-F238E27FC236}">
                    <a16:creationId xmlns:a16="http://schemas.microsoft.com/office/drawing/2014/main" id="{C0DF8EE5-0666-C741-97B9-7BEA54447090}"/>
                  </a:ext>
                </a:extLst>
              </p:cNvPr>
              <p:cNvSpPr/>
              <p:nvPr/>
            </p:nvSpPr>
            <p:spPr>
              <a:xfrm>
                <a:off x="5271911" y="2096195"/>
                <a:ext cx="2376021" cy="1296830"/>
              </a:xfrm>
              <a:prstGeom prst="rightArrow">
                <a:avLst>
                  <a:gd name="adj1" fmla="val 55164"/>
                  <a:gd name="adj2" fmla="val 4390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9" name="文本框 368">
                    <a:extLst>
                      <a:ext uri="{FF2B5EF4-FFF2-40B4-BE49-F238E27FC236}">
                        <a16:creationId xmlns:a16="http://schemas.microsoft.com/office/drawing/2014/main" id="{3F35A186-270F-C141-B238-4A6967ED00DD}"/>
                      </a:ext>
                    </a:extLst>
                  </p:cNvPr>
                  <p:cNvSpPr txBox="1"/>
                  <p:nvPr/>
                </p:nvSpPr>
                <p:spPr>
                  <a:xfrm>
                    <a:off x="4790870" y="2375260"/>
                    <a:ext cx="2650024" cy="7435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1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GB" altLang="zh-CN" sz="1600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GB" altLang="zh-CN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GB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kumimoji="1"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GB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kumimoji="1"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kumimoji="1"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i="1" dirty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kumimoji="1" lang="en-US" altLang="zh-CN" sz="16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1" lang="zh-CN" altLang="en-US" sz="1800" dirty="0"/>
                  </a:p>
                </p:txBody>
              </p:sp>
            </mc:Choice>
            <mc:Fallback xmlns="">
              <p:sp>
                <p:nvSpPr>
                  <p:cNvPr id="369" name="文本框 368">
                    <a:extLst>
                      <a:ext uri="{FF2B5EF4-FFF2-40B4-BE49-F238E27FC236}">
                        <a16:creationId xmlns:a16="http://schemas.microsoft.com/office/drawing/2014/main" id="{3F35A186-270F-C141-B238-4A6967ED00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0870" y="2375260"/>
                    <a:ext cx="2650024" cy="7435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7" name="图片 6">
              <a:extLst>
                <a:ext uri="{FF2B5EF4-FFF2-40B4-BE49-F238E27FC236}">
                  <a16:creationId xmlns:a16="http://schemas.microsoft.com/office/drawing/2014/main" id="{FCB5E506-354D-E444-A512-AEFCD1BDF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70" t="71896" b="15586"/>
            <a:stretch/>
          </p:blipFill>
          <p:spPr>
            <a:xfrm>
              <a:off x="4971911" y="6161261"/>
              <a:ext cx="2862471" cy="325564"/>
            </a:xfrm>
            <a:prstGeom prst="rect">
              <a:avLst/>
            </a:prstGeom>
          </p:spPr>
        </p:pic>
      </p:grpSp>
      <p:pic>
        <p:nvPicPr>
          <p:cNvPr id="5" name="Picture 2" descr="Homophily in the Senate">
            <a:extLst>
              <a:ext uri="{FF2B5EF4-FFF2-40B4-BE49-F238E27FC236}">
                <a16:creationId xmlns:a16="http://schemas.microsoft.com/office/drawing/2014/main" id="{5C382F00-33C9-5A7B-4C29-59F9CF34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6" y="1745949"/>
            <a:ext cx="2347938" cy="13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EE76109-842F-228A-474E-B9B6DC4E1044}"/>
              </a:ext>
            </a:extLst>
          </p:cNvPr>
          <p:cNvSpPr/>
          <p:nvPr/>
        </p:nvSpPr>
        <p:spPr>
          <a:xfrm>
            <a:off x="282263" y="3143167"/>
            <a:ext cx="2581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2" charset="-122"/>
                <a:cs typeface="+mn-cs"/>
              </a:rPr>
              <a:t>Homophilic graph</a:t>
            </a:r>
          </a:p>
        </p:txBody>
      </p:sp>
      <p:pic>
        <p:nvPicPr>
          <p:cNvPr id="9" name="Picture 4" descr="Three categories of higher-order proximity assumptions for network... |  Download Scientific Diagram">
            <a:extLst>
              <a:ext uri="{FF2B5EF4-FFF2-40B4-BE49-F238E27FC236}">
                <a16:creationId xmlns:a16="http://schemas.microsoft.com/office/drawing/2014/main" id="{6480EF79-4A97-86D3-EC62-F4D898B22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1" y="4200444"/>
            <a:ext cx="1470597" cy="143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2E4CCC-3652-0416-B220-6F99082310DB}"/>
              </a:ext>
            </a:extLst>
          </p:cNvPr>
          <p:cNvSpPr/>
          <p:nvPr/>
        </p:nvSpPr>
        <p:spPr>
          <a:xfrm>
            <a:off x="21150" y="5783596"/>
            <a:ext cx="309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b="0" dirty="0">
                <a:latin typeface="+mn-lt"/>
                <a:ea typeface="SimHei" panose="02010609060101010101" pitchFamily="49" charset="-122"/>
              </a:rPr>
              <a:t>Heterophilic graph</a:t>
            </a:r>
            <a:endParaRPr kumimoji="1" lang="en-US" altLang="zh-CN" sz="18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09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34A33-2B4B-334B-9895-B6CD7269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Filter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9BBFC7-9DD5-7644-84EE-B329F17DFB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sz="2800" dirty="0"/>
                  <a:t>How to design arbitrary filters?</a:t>
                </a:r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marL="457200" lvl="1" indent="0">
                  <a:buNone/>
                </a:pPr>
                <a:endParaRPr lang="en-GB" altLang="zh-CN" sz="2400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" altLang="zh-CN" sz="2400" dirty="0"/>
                  <a:t>The complexity of </a:t>
                </a:r>
                <a:r>
                  <a:rPr kumimoji="1" lang="en" altLang="zh-CN" sz="2400" dirty="0" err="1"/>
                  <a:t>eigendecomposition</a:t>
                </a:r>
                <a:r>
                  <a:rPr kumimoji="1" lang="en" altLang="zh-CN" sz="2400" dirty="0"/>
                  <a:t> is too high.</a:t>
                </a:r>
              </a:p>
              <a:p>
                <a:r>
                  <a:rPr kumimoji="1" lang="en" altLang="zh-CN" sz="2800" dirty="0"/>
                  <a:t>Approximating filters by polynomials.</a:t>
                </a:r>
                <a:endParaRPr kumimoji="1" lang="en-US" altLang="zh-C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kumimoji="1" lang="en-GB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GB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  <a:p>
                <a:pPr marL="457200" lvl="1" indent="0">
                  <a:buNone/>
                </a:pPr>
                <a:endParaRPr kumimoji="1" lang="en-US" altLang="zh-CN" sz="1800" dirty="0"/>
              </a:p>
              <a:p>
                <a:pPr marL="457200" lvl="1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9BBFC7-9DD5-7644-84EE-B329F17DF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88" b="-3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1E3B0B13-0DF7-7048-970B-BED23E52A7D4}"/>
                  </a:ext>
                </a:extLst>
              </p:cNvPr>
              <p:cNvSpPr txBox="1"/>
              <p:nvPr/>
            </p:nvSpPr>
            <p:spPr>
              <a:xfrm>
                <a:off x="2559488" y="1392693"/>
                <a:ext cx="5760640" cy="1672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  <a:spcBef>
                    <a:spcPct val="20000"/>
                  </a:spcBef>
                  <a:buClr>
                    <a:srgbClr val="004D94"/>
                  </a:buClr>
                  <a:buSzPct val="8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kumimoji="1" lang="en-US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kumimoji="1" lang="en-GB" altLang="zh-CN" sz="2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GB" altLang="zh-CN" sz="2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sz="24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GB" altLang="zh-CN" sz="24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24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24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GB" altLang="zh-CN" sz="24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sz="2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kumimoji="1" lang="en-GB" altLang="zh-CN" sz="2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GB" altLang="zh-CN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GB" altLang="zh-CN" sz="2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kumimoji="1"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en-US" altLang="zh-CN" kern="0" dirty="0">
                  <a:solidFill>
                    <a:srgbClr val="000000"/>
                  </a:solidFill>
                  <a:latin typeface="Arial"/>
                  <a:ea typeface="黑体" pitchFamily="2" charset="-122"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1E3B0B13-0DF7-7048-970B-BED23E52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488" y="1392693"/>
                <a:ext cx="5760640" cy="1672189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笑脸 157">
            <a:extLst>
              <a:ext uri="{FF2B5EF4-FFF2-40B4-BE49-F238E27FC236}">
                <a16:creationId xmlns:a16="http://schemas.microsoft.com/office/drawing/2014/main" id="{C2F4546C-7F2F-4848-B151-AE601F157C92}"/>
              </a:ext>
            </a:extLst>
          </p:cNvPr>
          <p:cNvSpPr/>
          <p:nvPr/>
        </p:nvSpPr>
        <p:spPr>
          <a:xfrm>
            <a:off x="8320128" y="3256787"/>
            <a:ext cx="407888" cy="407888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9" name="笑脸 158">
            <a:extLst>
              <a:ext uri="{FF2B5EF4-FFF2-40B4-BE49-F238E27FC236}">
                <a16:creationId xmlns:a16="http://schemas.microsoft.com/office/drawing/2014/main" id="{495432C8-C116-3742-A79F-9AFB85CEC66D}"/>
              </a:ext>
            </a:extLst>
          </p:cNvPr>
          <p:cNvSpPr/>
          <p:nvPr/>
        </p:nvSpPr>
        <p:spPr>
          <a:xfrm>
            <a:off x="6888088" y="3861048"/>
            <a:ext cx="407888" cy="407888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5FB98-5D9F-8749-A756-4F5BD4A5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Spectral-based GNNs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0CC756-41F5-A74E-B9C0-1204F43AC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sz="2400" dirty="0"/>
                  <a:t>ChebNet</a:t>
                </a:r>
                <a:r>
                  <a:rPr kumimoji="1" lang="zh-CN" altLang="en-US" sz="2400" dirty="0"/>
                  <a:t> </a:t>
                </a:r>
                <a:r>
                  <a:rPr kumimoji="1" lang="en" altLang="zh-CN" sz="2000" dirty="0">
                    <a:solidFill>
                      <a:srgbClr val="0070C0"/>
                    </a:solidFill>
                  </a:rPr>
                  <a:t>[</a:t>
                </a:r>
                <a:r>
                  <a:rPr kumimoji="1" lang="en" altLang="zh-CN" sz="2000" dirty="0" err="1">
                    <a:solidFill>
                      <a:srgbClr val="0070C0"/>
                    </a:solidFill>
                  </a:rPr>
                  <a:t>Defferrard</a:t>
                </a:r>
                <a:r>
                  <a:rPr kumimoji="1" lang="en" altLang="zh-CN" sz="2000" dirty="0">
                    <a:solidFill>
                      <a:srgbClr val="0070C0"/>
                    </a:solidFill>
                  </a:rPr>
                  <a:t> et al., 2016]</a:t>
                </a:r>
                <a:r>
                  <a:rPr kumimoji="1" lang="en" altLang="zh-CN" sz="2400" dirty="0"/>
                  <a:t> approximates the filters with </a:t>
                </a:r>
                <a:r>
                  <a:rPr kumimoji="1" lang="en" altLang="zh-CN" sz="2400" dirty="0">
                    <a:solidFill>
                      <a:srgbClr val="FF0000"/>
                    </a:solidFill>
                  </a:rPr>
                  <a:t>Chebyshev basis</a:t>
                </a:r>
                <a:r>
                  <a:rPr kumimoji="1" lang="en" altLang="zh-CN" sz="2800" dirty="0"/>
                  <a:t>. </a:t>
                </a:r>
              </a:p>
              <a:p>
                <a:endParaRPr kumimoji="1" lang="en-US" altLang="zh-CN" sz="2800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kumimoji="1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kumimoji="1" lang="en-GB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kumimoji="1"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kumimoji="1"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GB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GB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altLang="zh-CN" sz="2200" dirty="0"/>
                  <a:t> denotes scaled Laplacian</a:t>
                </a:r>
                <a:r>
                  <a:rPr lang="zh-CN" altLang="en-US" sz="22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</m:acc>
                      </m:e>
                    </m:d>
                  </m:oMath>
                </a14:m>
                <a:r>
                  <a:rPr lang="en" altLang="zh-CN" sz="2200" dirty="0"/>
                  <a:t> is Chebyshev basis</a:t>
                </a:r>
                <a:r>
                  <a:rPr lang="en-US" altLang="zh-CN" sz="2200" dirty="0"/>
                  <a:t>,</a:t>
                </a:r>
                <a:endParaRPr kumimoji="1" lang="en-US" altLang="zh-CN" sz="22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2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zh-CN" sz="2200" dirty="0"/>
                  <a:t> is the weight matrix and</a:t>
                </a:r>
                <a:r>
                  <a:rPr kumimoji="1"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altLang="zh-CN" sz="2200" dirty="0"/>
                  <a:t> is the representation of each layer(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2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200" dirty="0"/>
                  <a:t>).</a:t>
                </a:r>
                <a:endParaRPr lang="en-GB" altLang="zh-CN" sz="2200" dirty="0"/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2200" dirty="0"/>
                  <a:t>Filtering operation: </a:t>
                </a:r>
                <a14:m>
                  <m:oMath xmlns:m="http://schemas.openxmlformats.org/officeDocument/2006/math">
                    <m:r>
                      <a:rPr kumimoji="1" lang="en-US" altLang="zh-CN" sz="220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200" b="0" i="1" kern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kumimoji="1" lang="en-US" altLang="zh-CN" sz="2200" b="0" i="1" ker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zh-CN" sz="2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2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200" b="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kern="0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200" b="0" i="1" kern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  <a:p>
                <a:pPr lvl="1">
                  <a:lnSpc>
                    <a:spcPct val="110000"/>
                  </a:lnSpc>
                </a:pPr>
                <a:endParaRPr lang="en-GB" altLang="zh-CN" sz="2200" dirty="0"/>
              </a:p>
              <a:p>
                <a:endParaRPr kumimoji="1" lang="en-US" altLang="zh-CN" sz="2800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0CC756-41F5-A74E-B9C0-1204F43AC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1188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BA002F2-1605-5A46-B3C4-0211594D3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65" y="4104022"/>
            <a:ext cx="2905235" cy="1987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7A4DCA-3F79-0B45-BB74-4922B39C9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9" y="4005064"/>
            <a:ext cx="7813946" cy="2484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AA4644-4AEF-8159-679B-12B9A670E679}"/>
                  </a:ext>
                </a:extLst>
              </p:cNvPr>
              <p:cNvSpPr txBox="1"/>
              <p:nvPr/>
            </p:nvSpPr>
            <p:spPr>
              <a:xfrm>
                <a:off x="2998177" y="1848848"/>
                <a:ext cx="619564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</m:acc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ℓ,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AA4644-4AEF-8159-679B-12B9A670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7" y="1848848"/>
                <a:ext cx="6195646" cy="584775"/>
              </a:xfrm>
              <a:prstGeom prst="rect">
                <a:avLst/>
              </a:prstGeom>
              <a:blipFill>
                <a:blip r:embed="rId5"/>
                <a:stretch>
                  <a:fillRect t="-104255" b="-170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997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92829-2D65-CCFB-7A8C-0F04FD2E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Spectral-based GNNs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D583AF-1295-1182-0E9A-80A84034D7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0768"/>
                <a:ext cx="11319048" cy="5328592"/>
              </a:xfrm>
            </p:spPr>
            <p:txBody>
              <a:bodyPr/>
              <a:lstStyle/>
              <a:p>
                <a:pPr lvl="0"/>
                <a:r>
                  <a:rPr lang="en-GB" altLang="zh-CN" sz="2400" dirty="0">
                    <a:solidFill>
                      <a:srgbClr val="000000"/>
                    </a:solidFill>
                  </a:rPr>
                  <a:t>GCN</a:t>
                </a:r>
                <a:r>
                  <a:rPr kumimoji="1" lang="en-US" altLang="zh-CN" sz="2000" dirty="0">
                    <a:solidFill>
                      <a:srgbClr val="0070C0"/>
                    </a:solidFill>
                    <a:ea typeface="SimHei" panose="02010609060101010101" pitchFamily="49" charset="-122"/>
                  </a:rPr>
                  <a:t>[</a:t>
                </a:r>
                <a:r>
                  <a:rPr kumimoji="1" lang="en-US" altLang="zh-CN" sz="2000" dirty="0" err="1">
                    <a:solidFill>
                      <a:srgbClr val="0070C0"/>
                    </a:solidFill>
                    <a:ea typeface="SimHei" panose="02010609060101010101" pitchFamily="49" charset="-122"/>
                  </a:rPr>
                  <a:t>Kipf</a:t>
                </a:r>
                <a:r>
                  <a:rPr kumimoji="1" lang="en-US" altLang="zh-CN" sz="2000" dirty="0">
                    <a:solidFill>
                      <a:srgbClr val="0070C0"/>
                    </a:solidFill>
                    <a:ea typeface="SimHei" panose="02010609060101010101" pitchFamily="49" charset="-122"/>
                  </a:rPr>
                  <a:t> et al.,2017] </a:t>
                </a:r>
                <a:r>
                  <a:rPr lang="en" altLang="zh-CN" sz="2400" kern="1200" dirty="0"/>
                  <a:t>uses a simplified </a:t>
                </a:r>
                <a:r>
                  <a:rPr lang="en" altLang="zh-CN" sz="2400" kern="1200" dirty="0">
                    <a:solidFill>
                      <a:srgbClr val="FF0000"/>
                    </a:solidFill>
                  </a:rPr>
                  <a:t>first-order</a:t>
                </a:r>
                <a:r>
                  <a:rPr lang="en" altLang="zh-CN" sz="2400" kern="1200" dirty="0"/>
                  <a:t> Chebyshev polynomial.</a:t>
                </a:r>
                <a:endParaRPr lang="en-GB" altLang="zh-C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sz="2400" dirty="0"/>
                  <a:t>Filtering operation</a:t>
                </a:r>
                <a:r>
                  <a:rPr lang="en-US" altLang="zh-CN" sz="2400" dirty="0">
                    <a:sym typeface="Wingdings" pitchFamily="2" charset="2"/>
                  </a:rPr>
                  <a:t>: </a:t>
                </a:r>
                <a:r>
                  <a:rPr lang="en-US" altLang="zh-CN" sz="2000" dirty="0">
                    <a:sym typeface="Wingdings" pitchFamily="2" charset="2"/>
                  </a:rPr>
                  <a:t>(set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sym typeface="Wingdings" pitchFamily="2" charset="2"/>
                  </a:rPr>
                  <a:t> 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000" dirty="0">
                    <a:sym typeface="Wingdings" pitchFamily="2" charset="2"/>
                  </a:rPr>
                  <a:t>)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sz="22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sz="2200" dirty="0">
                  <a:solidFill>
                    <a:srgbClr val="FF0000"/>
                  </a:solidFill>
                </a:endParaRPr>
              </a:p>
              <a:p>
                <a:pPr lvl="1"/>
                <a:endParaRPr lang="en-GB" altLang="zh-CN" sz="2200" dirty="0">
                  <a:solidFill>
                    <a:srgbClr val="FF0000"/>
                  </a:solidFill>
                </a:endParaRPr>
              </a:p>
              <a:p>
                <a:pPr lvl="1"/>
                <a:endParaRPr lang="en-GB" altLang="zh-CN" sz="2200" dirty="0">
                  <a:solidFill>
                    <a:srgbClr val="FF0000"/>
                  </a:solidFill>
                </a:endParaRPr>
              </a:p>
              <a:p>
                <a:pPr lvl="1"/>
                <a:r>
                  <a:rPr kumimoji="1" lang="en-US" altLang="zh-CN" sz="2400" dirty="0">
                    <a:solidFill>
                      <a:srgbClr val="000000"/>
                    </a:solidFill>
                  </a:rPr>
                  <a:t>The filter of </a:t>
                </a:r>
                <a:r>
                  <a:rPr kumimoji="1"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kumimoji="1" lang="en-US" altLang="zh-CN" sz="2400" dirty="0">
                    <a:solidFill>
                      <a:srgbClr val="000000"/>
                    </a:solidFill>
                  </a:rPr>
                  <a:t> layer GCN: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</m:d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GB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̃"/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  <m:r>
                          <a:rPr kumimoji="1" lang="en-GB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GB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GB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sz="2400" dirty="0"/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fixed low-pass filter.</a:t>
                </a:r>
                <a:endParaRPr kumimoji="1"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D583AF-1295-1182-0E9A-80A84034D7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0768"/>
                <a:ext cx="11319048" cy="5328592"/>
              </a:xfrm>
              <a:blipFill>
                <a:blip r:embed="rId2"/>
                <a:stretch>
                  <a:fillRect l="-336" t="-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A64E2BA-F148-98DB-1858-8F92D8CD3CED}"/>
                  </a:ext>
                </a:extLst>
              </p:cNvPr>
              <p:cNvSpPr/>
              <p:nvPr/>
            </p:nvSpPr>
            <p:spPr>
              <a:xfrm>
                <a:off x="7208409" y="3204474"/>
                <a:ext cx="340506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GB" altLang="zh-CN" sz="2400" b="0" i="1" dirty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GB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altLang="zh-CN" sz="2400" b="0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altLang="zh-CN" sz="2400" b="0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d>
                      <m:r>
                        <a:rPr kumimoji="1" lang="en-GB" altLang="zh-CN" sz="2400" i="1" dirty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A64E2BA-F148-98DB-1858-8F92D8CD3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409" y="3204474"/>
                <a:ext cx="3405064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20F6B35-F0EC-C245-8938-0D136938FF65}"/>
              </a:ext>
            </a:extLst>
          </p:cNvPr>
          <p:cNvSpPr txBox="1"/>
          <p:nvPr/>
        </p:nvSpPr>
        <p:spPr>
          <a:xfrm>
            <a:off x="5403117" y="2810632"/>
            <a:ext cx="319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solidFill>
                  <a:srgbClr val="C11A23"/>
                </a:solidFill>
              </a:rPr>
              <a:t>Renormalization trick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B0C0868E-B46C-BF71-AC37-350EC259557F}"/>
              </a:ext>
            </a:extLst>
          </p:cNvPr>
          <p:cNvSpPr/>
          <p:nvPr/>
        </p:nvSpPr>
        <p:spPr>
          <a:xfrm>
            <a:off x="5759988" y="3263743"/>
            <a:ext cx="172769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362E32-E00B-C1E7-385E-081E26193E53}"/>
              </a:ext>
            </a:extLst>
          </p:cNvPr>
          <p:cNvGrpSpPr/>
          <p:nvPr/>
        </p:nvGrpSpPr>
        <p:grpSpPr>
          <a:xfrm>
            <a:off x="1847528" y="2276872"/>
            <a:ext cx="3996180" cy="1387756"/>
            <a:chOff x="1163717" y="2617308"/>
            <a:chExt cx="3996180" cy="138775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56FE51A-36BF-C2A7-1A04-DDF887CB9293}"/>
                </a:ext>
              </a:extLst>
            </p:cNvPr>
            <p:cNvGrpSpPr/>
            <p:nvPr/>
          </p:nvGrpSpPr>
          <p:grpSpPr>
            <a:xfrm>
              <a:off x="1163717" y="2617308"/>
              <a:ext cx="3996180" cy="1387756"/>
              <a:chOff x="3429554" y="2499572"/>
              <a:chExt cx="3648953" cy="13877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21C5208D-5FC3-63C0-5D9F-AFC26D4003B5}"/>
                      </a:ext>
                    </a:extLst>
                  </p:cNvPr>
                  <p:cNvSpPr/>
                  <p:nvPr/>
                </p:nvSpPr>
                <p:spPr>
                  <a:xfrm>
                    <a:off x="3429554" y="2499572"/>
                    <a:ext cx="3000718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GB" altLang="zh-CN" sz="2400" b="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sz="2400" i="1" dirty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kumimoji="1" lang="en-GB" altLang="zh-CN" sz="2400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GB" altLang="zh-CN" sz="2400" b="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 dirty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1" lang="en-GB" altLang="zh-CN" sz="2400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65BC5893-8CA1-FF41-90F8-137A7D85F7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9554" y="2499572"/>
                    <a:ext cx="300071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5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C60EB4F3-A952-AAF6-F686-B8FAB56DC6A4}"/>
                      </a:ext>
                    </a:extLst>
                  </p:cNvPr>
                  <p:cNvSpPr txBox="1"/>
                  <p:nvPr/>
                </p:nvSpPr>
                <p:spPr>
                  <a:xfrm>
                    <a:off x="3536400" y="3378150"/>
                    <a:ext cx="3542107" cy="5091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GB" altLang="zh-CN" sz="2400" b="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p>
                              </m:s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GB" altLang="zh-CN" sz="2400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BF19159-B02E-5444-AEB8-28668DF00D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6400" y="3378150"/>
                    <a:ext cx="3542107" cy="50917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6BBF65A5-9E2D-E157-530A-76664C5ADC61}"/>
                      </a:ext>
                    </a:extLst>
                  </p:cNvPr>
                  <p:cNvSpPr txBox="1"/>
                  <p:nvPr/>
                </p:nvSpPr>
                <p:spPr>
                  <a:xfrm>
                    <a:off x="3635897" y="2940104"/>
                    <a:ext cx="204289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GB" altLang="zh-CN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GB" altLang="zh-CN" sz="2400" b="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GB" altLang="zh-CN" sz="2400" b="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GB" altLang="zh-CN" sz="2400" i="1" dirty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d>
                          <m:r>
                            <a:rPr kumimoji="1" lang="en-GB" altLang="zh-CN" sz="2400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3F01B70C-4D8A-6D4D-B3C6-6FB1038914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7" y="2940104"/>
                    <a:ext cx="204289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0B141E1-9699-57B8-8AA1-5A688EAC943C}"/>
                </a:ext>
              </a:extLst>
            </p:cNvPr>
            <p:cNvSpPr/>
            <p:nvPr/>
          </p:nvSpPr>
          <p:spPr>
            <a:xfrm>
              <a:off x="2232294" y="3559927"/>
              <a:ext cx="2237289" cy="400110"/>
            </a:xfrm>
            <a:prstGeom prst="rect">
              <a:avLst/>
            </a:prstGeom>
            <a:noFill/>
            <a:ln>
              <a:solidFill>
                <a:srgbClr val="C11A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837E25C-B263-0BAF-AA0B-0695FA87F6C2}"/>
              </a:ext>
            </a:extLst>
          </p:cNvPr>
          <p:cNvSpPr/>
          <p:nvPr/>
        </p:nvSpPr>
        <p:spPr>
          <a:xfrm>
            <a:off x="7974837" y="3247149"/>
            <a:ext cx="1872207" cy="400110"/>
          </a:xfrm>
          <a:prstGeom prst="rect">
            <a:avLst/>
          </a:prstGeom>
          <a:noFill/>
          <a:ln>
            <a:solidFill>
              <a:srgbClr val="C11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3B68599-39AC-1969-6AFB-DE6AF5A04E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8"/>
          <a:stretch/>
        </p:blipFill>
        <p:spPr>
          <a:xfrm>
            <a:off x="1945299" y="4560565"/>
            <a:ext cx="4150701" cy="1968375"/>
          </a:xfrm>
          <a:prstGeom prst="rect">
            <a:avLst/>
          </a:prstGeom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2FBF544-DD7E-3024-BA8D-CB30C7248B65}"/>
              </a:ext>
            </a:extLst>
          </p:cNvPr>
          <p:cNvSpPr txBox="1"/>
          <p:nvPr/>
        </p:nvSpPr>
        <p:spPr>
          <a:xfrm>
            <a:off x="6269124" y="5108961"/>
            <a:ext cx="4075348" cy="70788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CN" sz="2000" b="0" dirty="0">
                <a:latin typeface="+mn-lt"/>
              </a:rPr>
              <a:t>Accuracy of node classification on </a:t>
            </a:r>
            <a:r>
              <a:rPr kumimoji="1" lang="en" altLang="zh-CN" sz="2000" b="0" dirty="0">
                <a:solidFill>
                  <a:srgbClr val="FF0000"/>
                </a:solidFill>
                <a:latin typeface="+mn-lt"/>
              </a:rPr>
              <a:t>heterophilic graphs</a:t>
            </a:r>
            <a:r>
              <a:rPr kumimoji="1" lang="en" altLang="zh-CN" sz="2000" b="0" dirty="0">
                <a:latin typeface="+mn-lt"/>
              </a:rPr>
              <a:t> with GCN.</a:t>
            </a:r>
            <a:endParaRPr kumimoji="1" lang="zh-CN" alt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04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87E34-754E-D848-BB8D-6BBD1F46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GCN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5A7EAA-96A4-634D-BCF1-681E272112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0768"/>
                <a:ext cx="11175032" cy="5328592"/>
              </a:xfrm>
            </p:spPr>
            <p:txBody>
              <a:bodyPr/>
              <a:lstStyle/>
              <a:p>
                <a:pPr lvl="0"/>
                <a:r>
                  <a:rPr kumimoji="1" lang="en-US" altLang="zh-CN" sz="2600" dirty="0">
                    <a:solidFill>
                      <a:srgbClr val="000000"/>
                    </a:solidFill>
                  </a:rPr>
                  <a:t>The filter of </a:t>
                </a:r>
                <a:r>
                  <a:rPr kumimoji="1" lang="en-US" altLang="zh-CN" sz="2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kumimoji="1" lang="en-US" altLang="zh-CN" sz="2600" dirty="0">
                    <a:solidFill>
                      <a:srgbClr val="000000"/>
                    </a:solidFill>
                  </a:rPr>
                  <a:t> layer GCN: </a:t>
                </a:r>
                <a14:m>
                  <m:oMath xmlns:m="http://schemas.openxmlformats.org/officeDocument/2006/math">
                    <m:r>
                      <a:rPr kumimoji="1"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kumimoji="1" lang="en-US" altLang="zh-CN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</m:d>
                    <m:r>
                      <a:rPr kumimoji="1"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GB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̃"/>
                            <m:ctrlPr>
                              <a:rPr kumimoji="1" lang="en-US" altLang="zh-CN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  <m:r>
                          <a:rPr kumimoji="1" lang="en-GB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GB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kumimoji="1" lang="en-US" altLang="zh-CN" sz="2600" dirty="0">
                    <a:solidFill>
                      <a:srgbClr val="000000"/>
                    </a:solidFill>
                  </a:rPr>
                  <a:t>. Leading to </a:t>
                </a:r>
                <a:r>
                  <a:rPr kumimoji="1" lang="en-US" altLang="zh-CN" sz="2600" dirty="0">
                    <a:solidFill>
                      <a:srgbClr val="FF0000"/>
                    </a:solidFill>
                  </a:rPr>
                  <a:t>over-smoothing</a:t>
                </a:r>
                <a:r>
                  <a:rPr kumimoji="1" lang="zh-CN" altLang="en-US" sz="2600" dirty="0">
                    <a:solidFill>
                      <a:srgbClr val="FF0000"/>
                    </a:solidFill>
                  </a:rPr>
                  <a:t>！</a:t>
                </a:r>
                <a:endParaRPr kumimoji="1" lang="zh-CN" altLang="en-US" dirty="0">
                  <a:solidFill>
                    <a:srgbClr val="000000"/>
                  </a:solidFill>
                </a:endParaRPr>
              </a:p>
              <a:p>
                <a:endParaRPr kumimoji="1" lang="en-US" altLang="zh-CN" sz="2800" dirty="0">
                  <a:solidFill>
                    <a:srgbClr val="FF0000"/>
                  </a:solidFill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5A7EAA-96A4-634D-BCF1-681E27211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0768"/>
                <a:ext cx="11175032" cy="5328592"/>
              </a:xfrm>
              <a:blipFill>
                <a:blip r:embed="rId2"/>
                <a:stretch>
                  <a:fillRect l="-455" t="-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0CA46C0F-7B06-9B4B-92C7-79F42E339F8A}"/>
              </a:ext>
            </a:extLst>
          </p:cNvPr>
          <p:cNvGrpSpPr/>
          <p:nvPr/>
        </p:nvGrpSpPr>
        <p:grpSpPr>
          <a:xfrm>
            <a:off x="4742141" y="2149910"/>
            <a:ext cx="2739331" cy="2130414"/>
            <a:chOff x="3094284" y="2350052"/>
            <a:chExt cx="2739331" cy="21304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25A498C-3B15-BE40-A29D-7D6E3D82F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135" y="2350052"/>
              <a:ext cx="2676480" cy="2007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434804A-46B1-D841-8092-6CCDA21C72CA}"/>
                    </a:ext>
                  </a:extLst>
                </p:cNvPr>
                <p:cNvSpPr txBox="1"/>
                <p:nvPr/>
              </p:nvSpPr>
              <p:spPr>
                <a:xfrm>
                  <a:off x="4254858" y="4288234"/>
                  <a:ext cx="447879" cy="192232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57D95DE-F2CB-064A-AA4C-40B5B7215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4858" y="4288234"/>
                  <a:ext cx="447879" cy="192232"/>
                </a:xfrm>
                <a:prstGeom prst="rect">
                  <a:avLst/>
                </a:prstGeom>
                <a:blipFill>
                  <a:blip r:embed="rId4"/>
                  <a:stretch>
                    <a:fillRect t="-41935" r="-4054" b="-96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8DADAC6-2074-8E40-BBF5-30278E756DF2}"/>
                    </a:ext>
                  </a:extLst>
                </p:cNvPr>
                <p:cNvSpPr txBox="1"/>
                <p:nvPr/>
              </p:nvSpPr>
              <p:spPr>
                <a:xfrm>
                  <a:off x="3094284" y="3165989"/>
                  <a:ext cx="192232" cy="468139"/>
                </a:xfrm>
                <a:prstGeom prst="rect">
                  <a:avLst/>
                </a:prstGeom>
                <a:noFill/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8DADAC6-2074-8E40-BBF5-30278E756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284" y="3165989"/>
                  <a:ext cx="192232" cy="468139"/>
                </a:xfrm>
                <a:prstGeom prst="rect">
                  <a:avLst/>
                </a:prstGeom>
                <a:blipFill>
                  <a:blip r:embed="rId5"/>
                  <a:stretch>
                    <a:fillRect l="-6250" r="-3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6CADFA-88BC-764E-86B5-BEB90ED3CB9C}"/>
              </a:ext>
            </a:extLst>
          </p:cNvPr>
          <p:cNvGrpSpPr/>
          <p:nvPr/>
        </p:nvGrpSpPr>
        <p:grpSpPr>
          <a:xfrm>
            <a:off x="7727093" y="2106756"/>
            <a:ext cx="2895035" cy="2193994"/>
            <a:chOff x="3169910" y="4475366"/>
            <a:chExt cx="2895035" cy="219399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6FAC8CA-0E4B-6843-90C7-B63751DC7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645" y="4475366"/>
              <a:ext cx="2817300" cy="211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818CBD2-D725-374A-A80D-7A861DEECCB9}"/>
                    </a:ext>
                  </a:extLst>
                </p:cNvPr>
                <p:cNvSpPr txBox="1"/>
                <p:nvPr/>
              </p:nvSpPr>
              <p:spPr>
                <a:xfrm>
                  <a:off x="3169910" y="5342928"/>
                  <a:ext cx="192232" cy="468139"/>
                </a:xfrm>
                <a:prstGeom prst="rect">
                  <a:avLst/>
                </a:prstGeom>
                <a:noFill/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818CBD2-D725-374A-A80D-7A861DEECC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9910" y="5342928"/>
                  <a:ext cx="192232" cy="468139"/>
                </a:xfrm>
                <a:prstGeom prst="rect">
                  <a:avLst/>
                </a:prstGeom>
                <a:blipFill>
                  <a:blip r:embed="rId10"/>
                  <a:stretch>
                    <a:fillRect l="-6250" r="-31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13ACF83-38E7-154A-A077-4741C9D5C845}"/>
                    </a:ext>
                  </a:extLst>
                </p:cNvPr>
                <p:cNvSpPr txBox="1"/>
                <p:nvPr/>
              </p:nvSpPr>
              <p:spPr>
                <a:xfrm>
                  <a:off x="4388991" y="6477128"/>
                  <a:ext cx="447879" cy="192232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0599058B-B5E9-4B0C-84C3-31C4DEC1F1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991" y="6477128"/>
                  <a:ext cx="447879" cy="192232"/>
                </a:xfrm>
                <a:prstGeom prst="rect">
                  <a:avLst/>
                </a:prstGeom>
                <a:blipFill>
                  <a:blip r:embed="rId11"/>
                  <a:stretch>
                    <a:fillRect t="-37500" r="-4110" b="-93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BC42002-7559-B94B-848B-699BDF252541}"/>
              </a:ext>
            </a:extLst>
          </p:cNvPr>
          <p:cNvGrpSpPr/>
          <p:nvPr/>
        </p:nvGrpSpPr>
        <p:grpSpPr>
          <a:xfrm>
            <a:off x="1751615" y="2166350"/>
            <a:ext cx="2773508" cy="2123637"/>
            <a:chOff x="240649" y="2399169"/>
            <a:chExt cx="2773508" cy="2123637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F4660FD-8920-5945-8C79-6BA36A10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82" y="2399169"/>
              <a:ext cx="2669775" cy="2002331"/>
            </a:xfrm>
            <a:prstGeom prst="rect">
              <a:avLst/>
            </a:prstGeom>
          </p:spPr>
        </p:pic>
        <p:cxnSp>
          <p:nvCxnSpPr>
            <p:cNvPr id="29" name="直线连接符 10">
              <a:extLst>
                <a:ext uri="{FF2B5EF4-FFF2-40B4-BE49-F238E27FC236}">
                  <a16:creationId xmlns:a16="http://schemas.microsoft.com/office/drawing/2014/main" id="{000DE578-7646-C441-8A47-BDDF60AE88AA}"/>
                </a:ext>
              </a:extLst>
            </p:cNvPr>
            <p:cNvCxnSpPr>
              <a:cxnSpLocks/>
            </p:cNvCxnSpPr>
            <p:nvPr/>
          </p:nvCxnSpPr>
          <p:spPr>
            <a:xfrm>
              <a:off x="701866" y="3636316"/>
              <a:ext cx="207410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6EA8215-6582-6348-A924-9D7577999AF8}"/>
                    </a:ext>
                  </a:extLst>
                </p:cNvPr>
                <p:cNvSpPr txBox="1"/>
                <p:nvPr/>
              </p:nvSpPr>
              <p:spPr>
                <a:xfrm>
                  <a:off x="240649" y="3166264"/>
                  <a:ext cx="192232" cy="468139"/>
                </a:xfrm>
                <a:prstGeom prst="rect">
                  <a:avLst/>
                </a:prstGeom>
                <a:noFill/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6EA8215-6582-6348-A924-9D7577999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49" y="3166264"/>
                  <a:ext cx="192232" cy="468139"/>
                </a:xfrm>
                <a:prstGeom prst="rect">
                  <a:avLst/>
                </a:prstGeom>
                <a:blipFill>
                  <a:blip r:embed="rId18"/>
                  <a:stretch>
                    <a:fillRect l="-6250" r="-31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F58BE58-05C6-C04F-972F-EF655A89FCCC}"/>
                    </a:ext>
                  </a:extLst>
                </p:cNvPr>
                <p:cNvSpPr txBox="1"/>
                <p:nvPr/>
              </p:nvSpPr>
              <p:spPr>
                <a:xfrm>
                  <a:off x="1471599" y="4330574"/>
                  <a:ext cx="447879" cy="192232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65DB230F-7D23-47E7-A683-BD38DFC4E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599" y="4330574"/>
                  <a:ext cx="447879" cy="192232"/>
                </a:xfrm>
                <a:prstGeom prst="rect">
                  <a:avLst/>
                </a:prstGeom>
                <a:blipFill>
                  <a:blip r:embed="rId4"/>
                  <a:stretch>
                    <a:fillRect t="-41935" r="-4054" b="-96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FAC1A02-EA6B-D44D-8C72-6B87D5C28AA2}"/>
                  </a:ext>
                </a:extLst>
              </p:cNvPr>
              <p:cNvSpPr txBox="1"/>
              <p:nvPr/>
            </p:nvSpPr>
            <p:spPr>
              <a:xfrm>
                <a:off x="3692653" y="2190640"/>
                <a:ext cx="5668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GB" altLang="zh-CN" sz="1200" b="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</a:rPr>
                  <a:t>=1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FAC1A02-EA6B-D44D-8C72-6B87D5C2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53" y="2190640"/>
                <a:ext cx="566814" cy="276999"/>
              </a:xfrm>
              <a:prstGeom prst="rect">
                <a:avLst/>
              </a:prstGeom>
              <a:blipFill>
                <a:blip r:embed="rId1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2706A1E-9A1A-A64A-A9B1-DFEEDB22F40B}"/>
                  </a:ext>
                </a:extLst>
              </p:cNvPr>
              <p:cNvSpPr txBox="1"/>
              <p:nvPr/>
            </p:nvSpPr>
            <p:spPr>
              <a:xfrm>
                <a:off x="6646371" y="2176340"/>
                <a:ext cx="5668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GB" altLang="zh-CN" sz="1200" b="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2706A1E-9A1A-A64A-A9B1-DFEEDB22F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371" y="2176340"/>
                <a:ext cx="566814" cy="276999"/>
              </a:xfrm>
              <a:prstGeom prst="rect">
                <a:avLst/>
              </a:prstGeom>
              <a:blipFill>
                <a:blip r:embed="rId20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B8D61EA-AFFE-C84D-B8D0-BE6AF04648EB}"/>
                  </a:ext>
                </a:extLst>
              </p:cNvPr>
              <p:cNvSpPr txBox="1"/>
              <p:nvPr/>
            </p:nvSpPr>
            <p:spPr>
              <a:xfrm>
                <a:off x="9607534" y="2149910"/>
                <a:ext cx="6942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GB" altLang="zh-CN" sz="1200" b="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</a:rPr>
                  <a:t>=100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B8D61EA-AFFE-C84D-B8D0-BE6AF046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534" y="2149910"/>
                <a:ext cx="694294" cy="276999"/>
              </a:xfrm>
              <a:prstGeom prst="rect">
                <a:avLst/>
              </a:prstGeom>
              <a:blipFill>
                <a:blip r:embed="rId21"/>
                <a:stretch>
                  <a:fillRect t="-4348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图片 37" descr="图表, 折线图&#10;&#10;描述已自动生成">
            <a:extLst>
              <a:ext uri="{FF2B5EF4-FFF2-40B4-BE49-F238E27FC236}">
                <a16:creationId xmlns:a16="http://schemas.microsoft.com/office/drawing/2014/main" id="{4CBA04B6-B7D6-2E4A-8005-B3FC47369BB5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"/>
          <a:stretch/>
        </p:blipFill>
        <p:spPr>
          <a:xfrm>
            <a:off x="1268503" y="4440605"/>
            <a:ext cx="3024183" cy="2261601"/>
          </a:xfrm>
          <a:prstGeom prst="rect">
            <a:avLst/>
          </a:prstGeom>
        </p:spPr>
      </p:pic>
      <p:pic>
        <p:nvPicPr>
          <p:cNvPr id="39" name="图片 38" descr="图表, 折线图&#10;&#10;描述已自动生成">
            <a:extLst>
              <a:ext uri="{FF2B5EF4-FFF2-40B4-BE49-F238E27FC236}">
                <a16:creationId xmlns:a16="http://schemas.microsoft.com/office/drawing/2014/main" id="{C707A5C4-F27B-394D-B1A8-0DE33C72959A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"/>
          <a:stretch/>
        </p:blipFill>
        <p:spPr>
          <a:xfrm>
            <a:off x="7896200" y="4440604"/>
            <a:ext cx="3024183" cy="2261601"/>
          </a:xfrm>
          <a:prstGeom prst="rect">
            <a:avLst/>
          </a:prstGeom>
        </p:spPr>
      </p:pic>
      <p:pic>
        <p:nvPicPr>
          <p:cNvPr id="40" name="图片 39" descr="图表, 折线图&#10;&#10;描述已自动生成">
            <a:extLst>
              <a:ext uri="{FF2B5EF4-FFF2-40B4-BE49-F238E27FC236}">
                <a16:creationId xmlns:a16="http://schemas.microsoft.com/office/drawing/2014/main" id="{383FB956-85B2-744D-AD02-45709818EFC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"/>
          <a:stretch/>
        </p:blipFill>
        <p:spPr>
          <a:xfrm>
            <a:off x="4543879" y="4440605"/>
            <a:ext cx="3107394" cy="22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6A70E-F62B-3548-9367-EE38EB18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Graphs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 ubiquitous</a:t>
            </a:r>
            <a:endParaRPr kumimoji="1" lang="zh-CN" altLang="en-US" dirty="0"/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99D0B35E-4870-2445-8A34-8F0AD8377C3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73026" y="2066940"/>
            <a:ext cx="71619" cy="216451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F5EFC6-E835-384A-BD65-53596D495C71}"/>
              </a:ext>
            </a:extLst>
          </p:cNvPr>
          <p:cNvGrpSpPr/>
          <p:nvPr/>
        </p:nvGrpSpPr>
        <p:grpSpPr>
          <a:xfrm>
            <a:off x="707792" y="1115255"/>
            <a:ext cx="3254063" cy="2977931"/>
            <a:chOff x="323528" y="2348880"/>
            <a:chExt cx="6029325" cy="5173586"/>
          </a:xfrm>
        </p:grpSpPr>
        <p:pic>
          <p:nvPicPr>
            <p:cNvPr id="6" name="Picture 2" descr="http://www.touchgraph.com/assets/images/TouchGraph%20Hashable%20SXSW.png">
              <a:extLst>
                <a:ext uri="{FF2B5EF4-FFF2-40B4-BE49-F238E27FC236}">
                  <a16:creationId xmlns:a16="http://schemas.microsoft.com/office/drawing/2014/main" id="{26C4DD2F-C5EF-D643-B196-CA48CDD67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2348880"/>
              <a:ext cx="6029325" cy="41529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B6FDF84D-E0A5-C240-9FD1-12708A577A66}"/>
                </a:ext>
              </a:extLst>
            </p:cNvPr>
            <p:cNvSpPr txBox="1"/>
            <p:nvPr/>
          </p:nvSpPr>
          <p:spPr>
            <a:xfrm>
              <a:off x="1299407" y="6718851"/>
              <a:ext cx="4337989" cy="80361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6" dirty="0">
                  <a:solidFill>
                    <a:srgbClr val="0070C0"/>
                  </a:solidFill>
                  <a:latin typeface="Corbel" panose="020B0503020204020204" pitchFamily="34" charset="0"/>
                  <a:ea typeface="黑体" pitchFamily="49" charset="-122"/>
                </a:rPr>
                <a:t>Social Network</a:t>
              </a:r>
              <a:endPara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endParaRPr>
            </a:p>
          </p:txBody>
        </p:sp>
      </p:grpSp>
      <p:pic>
        <p:nvPicPr>
          <p:cNvPr id="9" name="Picture 2" descr="http://eduinf.eu/wp-content/uploads/2012/03/cocitation133papers_cropped1.png">
            <a:extLst>
              <a:ext uri="{FF2B5EF4-FFF2-40B4-BE49-F238E27FC236}">
                <a16:creationId xmlns:a16="http://schemas.microsoft.com/office/drawing/2014/main" id="{F23825F2-AF5F-ED4F-BEDB-CC277DAA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3650" y="1103434"/>
            <a:ext cx="3490553" cy="2426519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5584666-94A4-3547-B899-80B41F2F6BE0}"/>
              </a:ext>
            </a:extLst>
          </p:cNvPr>
          <p:cNvSpPr txBox="1"/>
          <p:nvPr/>
        </p:nvSpPr>
        <p:spPr>
          <a:xfrm>
            <a:off x="4571633" y="3614639"/>
            <a:ext cx="3614585" cy="4628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Citation Network</a:t>
            </a:r>
            <a:endParaRPr lang="zh-CN" altLang="en-US" sz="2406" dirty="0">
              <a:solidFill>
                <a:srgbClr val="0070C0"/>
              </a:solidFill>
              <a:latin typeface="Corbel" panose="020B0503020204020204" pitchFamily="34" charset="0"/>
              <a:ea typeface="黑体" pitchFamily="49" charset="-122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68BECD5-9C32-0741-801B-4A9CF66A9C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941"/>
          <a:stretch/>
        </p:blipFill>
        <p:spPr>
          <a:xfrm>
            <a:off x="8694906" y="1101063"/>
            <a:ext cx="2671097" cy="2425115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007DA7-D981-624B-BD6B-3C1005AB71C5}"/>
              </a:ext>
            </a:extLst>
          </p:cNvPr>
          <p:cNvSpPr txBox="1"/>
          <p:nvPr/>
        </p:nvSpPr>
        <p:spPr>
          <a:xfrm>
            <a:off x="8114223" y="3630623"/>
            <a:ext cx="3614585" cy="4628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Protein Network</a:t>
            </a:r>
            <a:endParaRPr lang="zh-CN" altLang="en-US" sz="2406" dirty="0">
              <a:solidFill>
                <a:srgbClr val="0070C0"/>
              </a:solidFill>
              <a:latin typeface="Corbel" panose="020B0503020204020204" pitchFamily="34" charset="0"/>
              <a:ea typeface="黑体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03E6FC-173A-8448-8905-14771DA82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63" y="4173152"/>
            <a:ext cx="3614584" cy="216671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396B9B21-2967-D140-9870-4FFE701E9D97}"/>
              </a:ext>
            </a:extLst>
          </p:cNvPr>
          <p:cNvSpPr txBox="1"/>
          <p:nvPr/>
        </p:nvSpPr>
        <p:spPr>
          <a:xfrm>
            <a:off x="2183039" y="6422720"/>
            <a:ext cx="3614585" cy="4628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Road Network</a:t>
            </a:r>
            <a:endParaRPr lang="zh-CN" altLang="en-US" sz="2406" dirty="0">
              <a:solidFill>
                <a:srgbClr val="0070C0"/>
              </a:solidFill>
              <a:latin typeface="Corbel" panose="020B0503020204020204" pitchFamily="34" charset="0"/>
              <a:ea typeface="黑体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0D12B8B-75DF-BB45-8DC3-ED5D1CAD6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35" y="4184137"/>
            <a:ext cx="3496981" cy="2164797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1CD6DA7-F170-3247-B86C-9A35663DC0F8}"/>
              </a:ext>
            </a:extLst>
          </p:cNvPr>
          <p:cNvSpPr txBox="1"/>
          <p:nvPr/>
        </p:nvSpPr>
        <p:spPr>
          <a:xfrm>
            <a:off x="6437353" y="6354421"/>
            <a:ext cx="3614585" cy="4628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Signal Network</a:t>
            </a:r>
            <a:endParaRPr lang="zh-CN" altLang="en-US" sz="2406" dirty="0">
              <a:solidFill>
                <a:srgbClr val="0070C0"/>
              </a:solidFill>
              <a:latin typeface="Corbel" panose="020B0503020204020204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912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43AEE8-FD6F-EB4D-9B3B-DA5CBA8A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1534"/>
            <a:ext cx="10972800" cy="532859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" altLang="zh-CN" sz="2800" dirty="0"/>
              <a:t>Overview of GNNs</a:t>
            </a:r>
            <a:endParaRPr kumimoji="1" lang="en-US" altLang="zh-CN" sz="2800" dirty="0"/>
          </a:p>
          <a:p>
            <a:pPr>
              <a:lnSpc>
                <a:spcPct val="200000"/>
              </a:lnSpc>
            </a:pPr>
            <a:r>
              <a:rPr kumimoji="1" lang="en" altLang="zh-CN" sz="2800" dirty="0"/>
              <a:t>Spectral interpretation of GNNs</a:t>
            </a:r>
            <a:endParaRPr kumimoji="1" lang="en-US" altLang="zh-CN" sz="2800" dirty="0"/>
          </a:p>
          <a:p>
            <a:pPr>
              <a:lnSpc>
                <a:spcPct val="200000"/>
              </a:lnSpc>
            </a:pPr>
            <a:r>
              <a:rPr kumimoji="1" lang="en-US" altLang="zh-CN" sz="2800" dirty="0">
                <a:solidFill>
                  <a:srgbClr val="FF0000"/>
                </a:solidFill>
              </a:rPr>
              <a:t>Our works (GCNII, </a:t>
            </a:r>
            <a:r>
              <a:rPr kumimoji="1" lang="en-US" altLang="zh-CN" sz="2800" dirty="0" err="1">
                <a:solidFill>
                  <a:srgbClr val="FF0000"/>
                </a:solidFill>
              </a:rPr>
              <a:t>BernNet</a:t>
            </a:r>
            <a:r>
              <a:rPr kumimoji="1" lang="en-US" altLang="zh-CN" sz="2800" dirty="0">
                <a:solidFill>
                  <a:srgbClr val="FF0000"/>
                </a:solidFill>
              </a:rPr>
              <a:t>, </a:t>
            </a:r>
            <a:r>
              <a:rPr kumimoji="1" lang="en-US" altLang="zh-CN" sz="2800" dirty="0" err="1">
                <a:solidFill>
                  <a:srgbClr val="FF0000"/>
                </a:solidFill>
              </a:rPr>
              <a:t>ChebNetII</a:t>
            </a:r>
            <a:r>
              <a:rPr kumimoji="1" lang="en-US" altLang="zh-CN" sz="28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zh-CN" sz="2800" dirty="0"/>
              <a:t>Summary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&amp;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Perspectives</a:t>
            </a:r>
            <a:endParaRPr kumimoji="1" lang="en" altLang="zh-CN" sz="28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2EF289-BDBA-AD4C-A66E-DA5D85AE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267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27548" y="2060848"/>
            <a:ext cx="8136904" cy="2294768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GB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Convolutional Networks</a:t>
            </a:r>
            <a:br>
              <a:rPr lang="en-GB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(ICML, 2020)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03548" y="5805264"/>
            <a:ext cx="7384904" cy="334888"/>
          </a:xfrm>
        </p:spPr>
        <p:txBody>
          <a:bodyPr/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Ming Chen,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Zhewei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Zengfeng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Huang, Bolin Ding,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Yaliang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 </a:t>
            </a:r>
          </a:p>
        </p:txBody>
      </p:sp>
    </p:spTree>
    <p:extLst>
      <p:ext uri="{BB962C8B-B14F-4D97-AF65-F5344CB8AC3E}">
        <p14:creationId xmlns:p14="http://schemas.microsoft.com/office/powerpoint/2010/main" val="2962853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Motivations</a:t>
            </a:r>
            <a:endParaRPr lang="en-GB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" altLang="zh-CN" sz="2800" dirty="0"/>
              <a:t>GCN is a linear low-pass filter, and stacking multiple layers leads to over-smoothing</a:t>
            </a:r>
            <a:endParaRPr lang="en-US" altLang="zh-CN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2236591" y="2623317"/>
            <a:ext cx="7718818" cy="1306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zh-CN" b="0" dirty="0">
                <a:latin typeface="+mn-lt"/>
                <a:ea typeface="黑体" pitchFamily="2" charset="-122"/>
              </a:rPr>
              <a:t>Is it possible to train </a:t>
            </a:r>
            <a:r>
              <a:rPr lang="en" altLang="zh-CN" b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deeper</a:t>
            </a:r>
            <a:r>
              <a:rPr lang="en" altLang="zh-CN" b="0" dirty="0">
                <a:latin typeface="+mn-lt"/>
                <a:ea typeface="黑体" pitchFamily="2" charset="-122"/>
              </a:rPr>
              <a:t> GNN models and </a:t>
            </a:r>
            <a:r>
              <a:rPr lang="en" altLang="zh-CN" b="0" dirty="0">
                <a:solidFill>
                  <a:srgbClr val="0070C0"/>
                </a:solidFill>
                <a:latin typeface="+mn-lt"/>
                <a:ea typeface="黑体" pitchFamily="2" charset="-122"/>
              </a:rPr>
              <a:t>avoid over-smoothing</a:t>
            </a:r>
            <a:r>
              <a:rPr lang="en" altLang="zh-CN" b="0" dirty="0">
                <a:latin typeface="+mn-lt"/>
                <a:ea typeface="黑体" pitchFamily="2" charset="-122"/>
              </a:rPr>
              <a:t>?</a:t>
            </a:r>
            <a:endParaRPr lang="en-GB" b="0" dirty="0">
              <a:latin typeface="+mn-lt"/>
              <a:ea typeface="黑体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3988E5A-2534-28B2-371A-65FB407564A4}"/>
              </a:ext>
            </a:extLst>
          </p:cNvPr>
          <p:cNvGrpSpPr/>
          <p:nvPr/>
        </p:nvGrpSpPr>
        <p:grpSpPr>
          <a:xfrm>
            <a:off x="1258699" y="4317739"/>
            <a:ext cx="2739331" cy="2130414"/>
            <a:chOff x="3094284" y="2350052"/>
            <a:chExt cx="2739331" cy="21304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229A40-C330-F3BF-5CA0-62938767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135" y="2350052"/>
              <a:ext cx="2676480" cy="2007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E8153B0-0141-80D4-C334-3193C4161F05}"/>
                    </a:ext>
                  </a:extLst>
                </p:cNvPr>
                <p:cNvSpPr txBox="1"/>
                <p:nvPr/>
              </p:nvSpPr>
              <p:spPr>
                <a:xfrm>
                  <a:off x="4254858" y="4288234"/>
                  <a:ext cx="447879" cy="192232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57D95DE-F2CB-064A-AA4C-40B5B7215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4858" y="4288234"/>
                  <a:ext cx="447879" cy="192232"/>
                </a:xfrm>
                <a:prstGeom prst="rect">
                  <a:avLst/>
                </a:prstGeom>
                <a:blipFill>
                  <a:blip r:embed="rId4"/>
                  <a:stretch>
                    <a:fillRect t="-41935" r="-4054" b="-96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15C94DC-2F25-E02F-DA2A-C02B94B7BA60}"/>
                    </a:ext>
                  </a:extLst>
                </p:cNvPr>
                <p:cNvSpPr txBox="1"/>
                <p:nvPr/>
              </p:nvSpPr>
              <p:spPr>
                <a:xfrm>
                  <a:off x="3094284" y="3165989"/>
                  <a:ext cx="192232" cy="468139"/>
                </a:xfrm>
                <a:prstGeom prst="rect">
                  <a:avLst/>
                </a:prstGeom>
                <a:noFill/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8DADAC6-2074-8E40-BBF5-30278E756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284" y="3165989"/>
                  <a:ext cx="192232" cy="468139"/>
                </a:xfrm>
                <a:prstGeom prst="rect">
                  <a:avLst/>
                </a:prstGeom>
                <a:blipFill>
                  <a:blip r:embed="rId5"/>
                  <a:stretch>
                    <a:fillRect l="-6250" r="-3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652B47-22FF-ECD6-0147-20FFB1E5ACA4}"/>
              </a:ext>
            </a:extLst>
          </p:cNvPr>
          <p:cNvGrpSpPr/>
          <p:nvPr/>
        </p:nvGrpSpPr>
        <p:grpSpPr>
          <a:xfrm>
            <a:off x="4691197" y="4317739"/>
            <a:ext cx="2895035" cy="2193994"/>
            <a:chOff x="3169910" y="4475366"/>
            <a:chExt cx="2895035" cy="219399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72B3072-66F3-FB6E-1177-9B21D19C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645" y="4475366"/>
              <a:ext cx="2817300" cy="211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D08D7A0-8E2B-579C-A4E9-03BB7857E55B}"/>
                    </a:ext>
                  </a:extLst>
                </p:cNvPr>
                <p:cNvSpPr txBox="1"/>
                <p:nvPr/>
              </p:nvSpPr>
              <p:spPr>
                <a:xfrm>
                  <a:off x="3169910" y="5342928"/>
                  <a:ext cx="192232" cy="468139"/>
                </a:xfrm>
                <a:prstGeom prst="rect">
                  <a:avLst/>
                </a:prstGeom>
                <a:noFill/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  <m:r>
                          <a:rPr kumimoji="1" lang="en-US" altLang="zh-CN" sz="1200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818CBD2-D725-374A-A80D-7A861DEECC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9910" y="5342928"/>
                  <a:ext cx="192232" cy="468139"/>
                </a:xfrm>
                <a:prstGeom prst="rect">
                  <a:avLst/>
                </a:prstGeom>
                <a:blipFill>
                  <a:blip r:embed="rId10"/>
                  <a:stretch>
                    <a:fillRect l="-6250" r="-31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235E35A-46BE-414B-95B9-1A97631C2E85}"/>
                    </a:ext>
                  </a:extLst>
                </p:cNvPr>
                <p:cNvSpPr txBox="1"/>
                <p:nvPr/>
              </p:nvSpPr>
              <p:spPr>
                <a:xfrm>
                  <a:off x="4388991" y="6477128"/>
                  <a:ext cx="447879" cy="192232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200" b="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0599058B-B5E9-4B0C-84C3-31C4DEC1F1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991" y="6477128"/>
                  <a:ext cx="447879" cy="192232"/>
                </a:xfrm>
                <a:prstGeom prst="rect">
                  <a:avLst/>
                </a:prstGeom>
                <a:blipFill>
                  <a:blip r:embed="rId11"/>
                  <a:stretch>
                    <a:fillRect t="-37500" r="-4110" b="-93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456777-FB17-9382-3C5D-7D7787E62DD5}"/>
                  </a:ext>
                </a:extLst>
              </p:cNvPr>
              <p:cNvSpPr txBox="1"/>
              <p:nvPr/>
            </p:nvSpPr>
            <p:spPr>
              <a:xfrm>
                <a:off x="3215680" y="4353678"/>
                <a:ext cx="5668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GB" altLang="zh-CN" sz="1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b="0" dirty="0">
                    <a:solidFill>
                      <a:schemeClr val="tx1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456777-FB17-9382-3C5D-7D7787E62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4353678"/>
                <a:ext cx="566814" cy="276999"/>
              </a:xfrm>
              <a:prstGeom prst="rect">
                <a:avLst/>
              </a:prstGeom>
              <a:blipFill>
                <a:blip r:embed="rId1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8A6C678-0930-7E1F-E390-DE52F6013054}"/>
                  </a:ext>
                </a:extLst>
              </p:cNvPr>
              <p:cNvSpPr txBox="1"/>
              <p:nvPr/>
            </p:nvSpPr>
            <p:spPr>
              <a:xfrm>
                <a:off x="6672064" y="4353677"/>
                <a:ext cx="6942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GB" altLang="zh-CN" sz="1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b="0" dirty="0">
                    <a:solidFill>
                      <a:schemeClr val="tx1"/>
                    </a:solidFill>
                  </a:rPr>
                  <a:t>=100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8A6C678-0930-7E1F-E390-DE52F6013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4353677"/>
                <a:ext cx="694294" cy="276999"/>
              </a:xfrm>
              <a:prstGeom prst="rect">
                <a:avLst/>
              </a:prstGeom>
              <a:blipFill>
                <a:blip r:embed="rId1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图表, 折线图&#10;&#10;描述已自动生成">
            <a:extLst>
              <a:ext uri="{FF2B5EF4-FFF2-40B4-BE49-F238E27FC236}">
                <a16:creationId xmlns:a16="http://schemas.microsoft.com/office/drawing/2014/main" id="{754C7424-4621-2AD3-1A61-1D73557E541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"/>
          <a:stretch/>
        </p:blipFill>
        <p:spPr>
          <a:xfrm>
            <a:off x="8083789" y="4353677"/>
            <a:ext cx="3024183" cy="22616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GCNII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24744"/>
                <a:ext cx="10972800" cy="53285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GCNII: G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onvolutional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etwork via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nitial residual and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dentity mapping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sz="2800" dirty="0"/>
                  <a:t>Vanilla GCN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24744"/>
                <a:ext cx="10972800" cy="5328592"/>
              </a:xfrm>
              <a:blipFill>
                <a:blip r:embed="rId2"/>
                <a:stretch>
                  <a:fillRect l="-1272" t="-1188" r="-17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70379" y="643433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Chen M,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Z et al. </a:t>
            </a:r>
            <a:r>
              <a:rPr lang="en-US" altLang="zh-CN" sz="1400" b="0" dirty="0">
                <a:cs typeface="Times New Roman" panose="02020603050405020304" pitchFamily="18" charset="0"/>
              </a:rPr>
              <a:t>Simple and Deep Graph Convolutional Networks.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[ICML’2020]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GCNII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24744"/>
                <a:ext cx="10972800" cy="53285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GCNII: G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onvolutional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etwork via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nitial residual and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dentity mapping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sz="2800" dirty="0"/>
                  <a:t>Vanilla GCN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sz="2800" dirty="0" err="1"/>
                  <a:t>GCN+</a:t>
                </a:r>
                <a:r>
                  <a:rPr lang="en-US" altLang="zh-CN" sz="2800" kern="1200" dirty="0" err="1">
                    <a:solidFill>
                      <a:srgbClr val="0070C0"/>
                    </a:solidFill>
                  </a:rPr>
                  <a:t>Initial</a:t>
                </a:r>
                <a:r>
                  <a:rPr lang="en-US" altLang="zh-CN" sz="2800" kern="1200" dirty="0">
                    <a:solidFill>
                      <a:srgbClr val="0070C0"/>
                    </a:solidFill>
                  </a:rPr>
                  <a:t> residual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zh-CN" sz="28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80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altLang="zh-CN" sz="28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pPr marL="0" indent="0">
                  <a:buNone/>
                </a:pPr>
                <a:endParaRPr lang="zh-CN" altLang="en-US" kern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24744"/>
                <a:ext cx="10972800" cy="5328592"/>
              </a:xfrm>
              <a:blipFill>
                <a:blip r:embed="rId2"/>
                <a:stretch>
                  <a:fillRect l="-1272" t="-1188" r="-17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70379" y="643433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Chen M,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Z et al. </a:t>
            </a:r>
            <a:r>
              <a:rPr lang="en-US" altLang="zh-CN" sz="1400" b="0" dirty="0">
                <a:cs typeface="Times New Roman" panose="02020603050405020304" pitchFamily="18" charset="0"/>
              </a:rPr>
              <a:t>Simple and Deep Graph Convolutional Networks.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[ICML’2020]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GCNII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24744"/>
                <a:ext cx="10972800" cy="53285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GCNII: G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onvolutional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etwork via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nitial residual and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dentity mapping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sz="2800" dirty="0"/>
                  <a:t>Vanilla GCN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sz="2800" dirty="0"/>
                  <a:t>GCN+</a:t>
                </a:r>
                <a:r>
                  <a:rPr lang="en-US" altLang="zh-CN" sz="2800" kern="1200" dirty="0" err="1">
                    <a:solidFill>
                      <a:srgbClr val="0070C0"/>
                    </a:solidFill>
                  </a:rPr>
                  <a:t>Initial</a:t>
                </a:r>
                <a:r>
                  <a:rPr lang="en-US" altLang="zh-CN" sz="2800" kern="1200" dirty="0">
                    <a:solidFill>
                      <a:srgbClr val="0070C0"/>
                    </a:solidFill>
                  </a:rPr>
                  <a:t> residual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zh-CN" sz="28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80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altLang="zh-CN" sz="28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r>
                  <a:rPr lang="en-US" altLang="zh-CN" sz="2800" kern="1200" dirty="0">
                    <a:solidFill>
                      <a:srgbClr val="0070C0"/>
                    </a:solidFill>
                  </a:rPr>
                  <a:t>GCNII</a:t>
                </a:r>
              </a:p>
              <a:p>
                <a:pPr marL="0" indent="0">
                  <a:buNone/>
                </a:pPr>
                <a:r>
                  <a:rPr kumimoji="1" lang="en-US" altLang="zh-CN" sz="2800" dirty="0" err="1">
                    <a:ea typeface="Microsoft YaHei" panose="020B0503020204020204" pitchFamily="34" charset="-122"/>
                  </a:rPr>
                  <a:t>GCN</a:t>
                </a:r>
                <a:r>
                  <a:rPr kumimoji="1" lang="en-US" altLang="zh-CN" sz="2800" dirty="0" err="1">
                    <a:solidFill>
                      <a:srgbClr val="2E528F"/>
                    </a:solidFill>
                    <a:ea typeface="Microsoft YaHei" panose="020B0503020204020204" pitchFamily="34" charset="-122"/>
                  </a:rPr>
                  <a:t>+</a:t>
                </a:r>
                <a:r>
                  <a:rPr lang="en-US" altLang="zh-CN" sz="2800" kern="1200" dirty="0" err="1">
                    <a:solidFill>
                      <a:srgbClr val="0070C0"/>
                    </a:solidFill>
                  </a:rPr>
                  <a:t>Initial</a:t>
                </a:r>
                <a:r>
                  <a:rPr lang="en-US" altLang="zh-CN" sz="2800" kern="12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800" kern="1200" dirty="0" err="1">
                    <a:solidFill>
                      <a:srgbClr val="0070C0"/>
                    </a:solidFill>
                  </a:rPr>
                  <a:t>residual</a:t>
                </a:r>
                <a:r>
                  <a:rPr kumimoji="1" lang="en-US" altLang="zh-CN" sz="2800" b="1" dirty="0" err="1">
                    <a:solidFill>
                      <a:srgbClr val="2E528F"/>
                    </a:solidFill>
                    <a:ea typeface="SimHei" panose="02010609060101010101" pitchFamily="49" charset="-122"/>
                  </a:rPr>
                  <a:t>+</a:t>
                </a:r>
                <a:r>
                  <a:rPr kumimoji="1" lang="en-US" altLang="zh-CN" sz="2800" dirty="0" err="1">
                    <a:solidFill>
                      <a:srgbClr val="FF0000"/>
                    </a:solidFill>
                    <a:ea typeface="SimHei" panose="02010609060101010101" pitchFamily="49" charset="-122"/>
                  </a:rPr>
                  <a:t>Identity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ea typeface="SimHei" panose="02010609060101010101" pitchFamily="49" charset="-122"/>
                  </a:rPr>
                  <a:t> mapping</a:t>
                </a:r>
                <a:endParaRPr kumimoji="1" lang="en-US" altLang="zh-CN" sz="2800" dirty="0">
                  <a:solidFill>
                    <a:srgbClr val="0070C0"/>
                  </a:solidFill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GB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24744"/>
                <a:ext cx="10972800" cy="5328592"/>
              </a:xfrm>
              <a:blipFill>
                <a:blip r:embed="rId2"/>
                <a:stretch>
                  <a:fillRect l="-1272" t="-1188" r="-17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70379" y="643433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Chen M,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Z et al. </a:t>
            </a:r>
            <a:r>
              <a:rPr lang="en-US" altLang="zh-CN" sz="1400" b="0" dirty="0">
                <a:cs typeface="Times New Roman" panose="02020603050405020304" pitchFamily="18" charset="0"/>
              </a:rPr>
              <a:t>Simple and Deep Graph Convolutional Networks.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[ICML’2020]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607FB-E1EE-AD78-14DE-BD69DD90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GCNII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GCN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41AADB-B273-FF1B-07E1-8170565A7B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0996" y="1341535"/>
                <a:ext cx="5440921" cy="574881"/>
              </a:xfrm>
            </p:spPr>
            <p:txBody>
              <a:bodyPr/>
              <a:lstStyle/>
              <a:p>
                <a:r>
                  <a:rPr kumimoji="1" lang="en-US" altLang="zh-CN" sz="2400" dirty="0"/>
                  <a:t>GCNII</a:t>
                </a:r>
                <a:r>
                  <a:rPr kumimoji="1" lang="zh-CN" altLang="en-US" sz="2400" dirty="0"/>
                  <a:t>：</a:t>
                </a:r>
                <a:r>
                  <a:rPr lang="en-US" altLang="zh-CN" sz="2400" dirty="0">
                    <a:solidFill>
                      <a:srgbClr val="336699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 sz="2400" b="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33669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altLang="zh-CN" sz="240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GB" altLang="zh-CN" sz="240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altLang="zh-CN" sz="24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altLang="zh-CN" sz="24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GB" altLang="zh-CN" sz="24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kumimoji="1" lang="en-US" altLang="zh-CN" sz="2400" b="0" i="1" dirty="0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p>
                              <m:sSupPr>
                                <m:ctrlPr>
                                  <a:rPr kumimoji="1" lang="en-US" altLang="zh-CN" sz="2400" b="0" i="1" dirty="0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sz="2400" b="0" i="1" dirty="0">
                                        <a:solidFill>
                                          <a:srgbClr val="33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>
                                        <a:solidFill>
                                          <a:srgbClr val="33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kumimoji="1" lang="en-US" altLang="zh-CN" sz="2400" b="0" i="1" dirty="0">
                                        <a:solidFill>
                                          <a:srgbClr val="33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2400" b="0" i="1" dirty="0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b="0" i="1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400" i="1">
                                        <a:solidFill>
                                          <a:srgbClr val="33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33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altLang="zh-CN" sz="2400" b="0" i="1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GB" altLang="zh-CN" sz="2400" i="1">
                        <a:solidFill>
                          <a:srgbClr val="336699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altLang="zh-CN" sz="2400" dirty="0"/>
                  <a:t> 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41AADB-B273-FF1B-07E1-8170565A7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0996" y="1341535"/>
                <a:ext cx="5440921" cy="574881"/>
              </a:xfrm>
              <a:blipFill>
                <a:blip r:embed="rId2"/>
                <a:stretch>
                  <a:fillRect l="-932" t="-97826" b="-14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BF5C80F-D04B-EE53-8DCF-8002691672B5}"/>
              </a:ext>
            </a:extLst>
          </p:cNvPr>
          <p:cNvSpPr txBox="1"/>
          <p:nvPr/>
        </p:nvSpPr>
        <p:spPr>
          <a:xfrm>
            <a:off x="826666" y="5049114"/>
            <a:ext cx="5161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sz="2400" dirty="0">
                <a:latin typeface="+mn-lt"/>
                <a:ea typeface="Microsoft YaHei" panose="020B0503020204020204" pitchFamily="34" charset="-122"/>
              </a:rPr>
              <a:t>Linear low-pass filter,</a:t>
            </a:r>
          </a:p>
          <a:p>
            <a:pPr algn="ctr"/>
            <a:r>
              <a:rPr kumimoji="1" lang="en" altLang="zh-CN" sz="2400" dirty="0">
                <a:solidFill>
                  <a:srgbClr val="0070C0"/>
                </a:solidFill>
                <a:latin typeface="+mn-lt"/>
                <a:ea typeface="Microsoft YaHei" panose="020B0503020204020204" pitchFamily="34" charset="-122"/>
              </a:rPr>
              <a:t>leading to </a:t>
            </a:r>
            <a:r>
              <a:rPr kumimoji="1" lang="en" altLang="zh-CN" sz="2400" dirty="0" err="1">
                <a:solidFill>
                  <a:srgbClr val="0070C0"/>
                </a:solidFill>
                <a:latin typeface="+mn-lt"/>
                <a:ea typeface="Microsoft YaHei" panose="020B0503020204020204" pitchFamily="34" charset="-122"/>
              </a:rPr>
              <a:t>oversmooth</a:t>
            </a:r>
            <a:r>
              <a:rPr kumimoji="1" lang="en" altLang="zh-CN" sz="2400" dirty="0">
                <a:solidFill>
                  <a:srgbClr val="0070C0"/>
                </a:solidFill>
                <a:latin typeface="+mn-lt"/>
                <a:ea typeface="Microsoft YaHei" panose="020B0503020204020204" pitchFamily="34" charset="-122"/>
              </a:rPr>
              <a:t>.</a:t>
            </a:r>
            <a:endParaRPr kumimoji="1" lang="zh-CN" altLang="en-US" sz="2400" dirty="0">
              <a:latin typeface="+mn-lt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0CD31BC-9306-3A22-28D1-2A3B5CA271C3}"/>
                  </a:ext>
                </a:extLst>
              </p:cNvPr>
              <p:cNvSpPr/>
              <p:nvPr/>
            </p:nvSpPr>
            <p:spPr>
              <a:xfrm>
                <a:off x="7392144" y="5049114"/>
                <a:ext cx="44085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" altLang="zh-CN" sz="2400" dirty="0">
                    <a:latin typeface="+mn-lt"/>
                    <a:ea typeface="+mj-ea"/>
                  </a:rPr>
                  <a:t>Low-pass filter with fixed 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+mj-ea"/>
                      </a:rPr>
                      <m:t>𝑠</m:t>
                    </m:r>
                  </m:oMath>
                </a14:m>
                <a:r>
                  <a:rPr kumimoji="1" lang="en" altLang="zh-CN" sz="2400" dirty="0">
                    <a:latin typeface="+mn-lt"/>
                    <a:ea typeface="+mj-ea"/>
                  </a:rPr>
                  <a:t>,</a:t>
                </a:r>
              </a:p>
              <a:p>
                <a:pPr algn="ctr"/>
                <a:r>
                  <a:rPr kumimoji="1" lang="en" altLang="zh-CN" sz="2400" dirty="0">
                    <a:solidFill>
                      <a:srgbClr val="FF0000"/>
                    </a:solidFill>
                    <a:latin typeface="+mn-lt"/>
                    <a:ea typeface="+mj-ea"/>
                  </a:rPr>
                  <a:t>avoiding </a:t>
                </a:r>
                <a:r>
                  <a:rPr kumimoji="1" lang="en" altLang="zh-CN" sz="2400" dirty="0" err="1">
                    <a:solidFill>
                      <a:srgbClr val="FF0000"/>
                    </a:solidFill>
                    <a:latin typeface="+mn-lt"/>
                    <a:ea typeface="+mj-ea"/>
                  </a:rPr>
                  <a:t>oversmoothing</a:t>
                </a:r>
                <a:r>
                  <a:rPr kumimoji="1" lang="en" altLang="zh-CN" sz="2400" dirty="0">
                    <a:solidFill>
                      <a:srgbClr val="FF0000"/>
                    </a:solidFill>
                    <a:latin typeface="+mn-lt"/>
                    <a:ea typeface="+mj-ea"/>
                  </a:rPr>
                  <a:t>.</a:t>
                </a:r>
                <a:endParaRPr kumimoji="1" lang="zh-CN" altLang="en-US" sz="2400" dirty="0">
                  <a:solidFill>
                    <a:srgbClr val="FF0000"/>
                  </a:solidFill>
                  <a:latin typeface="+mn-lt"/>
                  <a:ea typeface="+mj-ea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0CD31BC-9306-3A22-28D1-2A3B5CA27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5049114"/>
                <a:ext cx="4408555" cy="830997"/>
              </a:xfrm>
              <a:prstGeom prst="rect">
                <a:avLst/>
              </a:prstGeom>
              <a:blipFill>
                <a:blip r:embed="rId3"/>
                <a:stretch>
                  <a:fillRect t="-5970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8D433D0B-68A2-562E-517D-A39B46574BA2}"/>
              </a:ext>
            </a:extLst>
          </p:cNvPr>
          <p:cNvSpPr/>
          <p:nvPr/>
        </p:nvSpPr>
        <p:spPr>
          <a:xfrm>
            <a:off x="1270379" y="643433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Chen M,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Z et al. </a:t>
            </a:r>
            <a:r>
              <a:rPr lang="en-US" altLang="zh-CN" sz="1400" b="0" dirty="0">
                <a:cs typeface="Times New Roman" panose="02020603050405020304" pitchFamily="18" charset="0"/>
              </a:rPr>
              <a:t>Simple and Deep Graph Convolutional Networks.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[ICML’2020]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8B049F-778D-6C2F-9CD3-C552077FC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6" y="1981880"/>
            <a:ext cx="6360879" cy="29597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CFBA89-DA2F-A9F6-E259-8CA34BED0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63" y="1929313"/>
            <a:ext cx="4106185" cy="2959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77894D2C-3293-4B23-0742-CFBD7323002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1340768"/>
                <a:ext cx="4622304" cy="478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黑体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4D94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kumimoji="1" lang="en-US" altLang="zh-CN" sz="2400" b="0" kern="0" dirty="0"/>
                  <a:t>GCN</a:t>
                </a:r>
                <a:r>
                  <a:rPr kumimoji="1" lang="zh-CN" altLang="en-US" sz="2400" b="0" kern="0" dirty="0"/>
                  <a:t>：</a:t>
                </a:r>
                <a:r>
                  <a:rPr lang="en-US" altLang="zh-CN" sz="2400" b="0" kern="0" dirty="0">
                    <a:solidFill>
                      <a:srgbClr val="336699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b="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altLang="zh-CN" sz="2400" b="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3366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240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p>
                        <m:r>
                          <a:rPr lang="en-GB" altLang="zh-CN" sz="2400" b="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GB" altLang="zh-CN" sz="2400" i="1">
                        <a:solidFill>
                          <a:srgbClr val="336699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kumimoji="1" lang="en-US" altLang="zh-CN" sz="2400" b="0" kern="0" dirty="0"/>
              </a:p>
              <a:p>
                <a:endParaRPr kumimoji="1" lang="en-US" altLang="zh-CN" sz="2400" b="0" kern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endParaRPr kumimoji="1" lang="zh-CN" altLang="en-US" b="0" kern="0" dirty="0"/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77894D2C-3293-4B23-0742-CFBD73230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340768"/>
                <a:ext cx="4622304" cy="478713"/>
              </a:xfrm>
              <a:prstGeom prst="rect">
                <a:avLst/>
              </a:prstGeom>
              <a:blipFill>
                <a:blip r:embed="rId6"/>
                <a:stretch>
                  <a:fillRect l="-824" t="-10256" b="-28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134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18195" y="4306125"/>
            <a:ext cx="6036876" cy="1936764"/>
            <a:chOff x="1362791" y="4116644"/>
            <a:chExt cx="5855005" cy="1936764"/>
          </a:xfrm>
        </p:grpSpPr>
        <p:sp>
          <p:nvSpPr>
            <p:cNvPr id="8" name="椭圆 7"/>
            <p:cNvSpPr/>
            <p:nvPr/>
          </p:nvSpPr>
          <p:spPr bwMode="auto">
            <a:xfrm>
              <a:off x="6543311" y="4116644"/>
              <a:ext cx="674485" cy="863151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endParaRPr lang="zh-CN" altLang="en-US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175450" y="5345522"/>
              <a:ext cx="398822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+mn-lt"/>
                  <a:ea typeface="Microsoft YaHei" panose="020B0503020204020204" pitchFamily="34" charset="-122"/>
                </a:rPr>
                <a:t>A</a:t>
              </a:r>
              <a:r>
                <a:rPr lang="zh-CN" altLang="en-US" sz="2000" dirty="0">
                  <a:latin typeface="+mn-lt"/>
                  <a:ea typeface="Microsoft YaHei" panose="020B0503020204020204" pitchFamily="34" charset="-122"/>
                </a:rPr>
                <a:t>t least the same performance as its shallow version</a:t>
              </a:r>
              <a:r>
                <a:rPr lang="en-US" altLang="zh-CN" sz="2000" dirty="0">
                  <a:latin typeface="+mn-lt"/>
                  <a:ea typeface="Microsoft YaHei" panose="020B0503020204020204" pitchFamily="34" charset="-122"/>
                </a:rPr>
                <a:t> (APPNP).</a:t>
              </a:r>
              <a:endParaRPr lang="zh-CN" altLang="en-US" sz="2000" dirty="0">
                <a:latin typeface="+mn-lt"/>
                <a:ea typeface="Microsoft YaHei" panose="020B0503020204020204" pitchFamily="34" charset="-122"/>
              </a:endParaRPr>
            </a:p>
          </p:txBody>
        </p:sp>
        <p:sp>
          <p:nvSpPr>
            <p:cNvPr id="10" name="弧 9"/>
            <p:cNvSpPr/>
            <p:nvPr/>
          </p:nvSpPr>
          <p:spPr bwMode="auto">
            <a:xfrm flipH="1" flipV="1">
              <a:off x="1362791" y="4250867"/>
              <a:ext cx="5855005" cy="853448"/>
            </a:xfrm>
            <a:prstGeom prst="arc">
              <a:avLst>
                <a:gd name="adj1" fmla="val 11175816"/>
                <a:gd name="adj2" fmla="val 0"/>
              </a:avLst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sm" len="lg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710455" y="4296264"/>
              <a:ext cx="340197" cy="485540"/>
            </a:xfrm>
            <a:prstGeom prst="rect">
              <a:avLst/>
            </a:prstGeom>
            <a:solidFill>
              <a:srgbClr val="FBCD59">
                <a:alpha val="61000"/>
              </a:srgbClr>
            </a:solidFill>
            <a:ln w="9525" cap="flat" cmpd="sng" algn="ctr">
              <a:solidFill>
                <a:srgbClr val="FBCD59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endParaRPr lang="zh-CN" altLang="en-US" sz="1800" b="0" dirty="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19565" y="4399011"/>
                <a:ext cx="8795813" cy="718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300" i="1">
                              <a:solidFill>
                                <a:srgbClr val="33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i="1">
                              <a:solidFill>
                                <a:srgbClr val="336699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300" i="1">
                              <a:solidFill>
                                <a:srgbClr val="33669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300" i="1">
                              <a:solidFill>
                                <a:srgbClr val="3366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300" i="1">
                              <a:solidFill>
                                <a:srgbClr val="336699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300" i="1">
                          <a:solidFill>
                            <a:srgbClr val="33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300" i="1">
                          <a:solidFill>
                            <a:srgbClr val="336699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300" i="1">
                              <a:solidFill>
                                <a:srgbClr val="33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300" i="1">
                                  <a:solidFill>
                                    <a:srgbClr val="33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zh-CN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300" b="0" i="1">
                                          <a:solidFill>
                                            <a:srgbClr val="33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300" b="0" i="1">
                                          <a:solidFill>
                                            <a:srgbClr val="33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zh-CN" altLang="en-US" sz="2300" b="0" i="1">
                                          <a:solidFill>
                                            <a:srgbClr val="33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altLang="zh-CN" sz="2300" i="1">
                                  <a:solidFill>
                                    <a:srgbClr val="3366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altLang="zh-CN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altLang="zh-CN" sz="2300" i="1">
                                  <a:solidFill>
                                    <a:srgbClr val="33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300" b="0" i="1">
                                          <a:solidFill>
                                            <a:srgbClr val="33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300" b="0" i="1">
                                          <a:solidFill>
                                            <a:srgbClr val="33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zh-CN" altLang="en-US" sz="2300" b="0" i="1">
                                          <a:solidFill>
                                            <a:srgbClr val="33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GB" altLang="zh-CN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altLang="zh-CN" sz="2300" i="1">
                                  <a:solidFill>
                                    <a:srgbClr val="3366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300" b="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altLang="zh-CN" sz="2300" i="1">
                                      <a:solidFill>
                                        <a:srgbClr val="336699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GB" sz="23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565" y="4399011"/>
                <a:ext cx="8795813" cy="718274"/>
              </a:xfrm>
              <a:prstGeom prst="rect">
                <a:avLst/>
              </a:prstGeom>
              <a:blipFill rotWithShape="1">
                <a:blip r:embed="rId2"/>
                <a:stretch>
                  <a:fillRect l="-3" t="-51" r="1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GCNII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2088232"/>
          </a:xfrm>
        </p:spPr>
        <p:txBody>
          <a:bodyPr/>
          <a:lstStyle/>
          <a:p>
            <a:r>
              <a:rPr kumimoji="1" lang="en-GB" altLang="zh-CN" sz="2800" dirty="0"/>
              <a:t>GCN + residual connection </a:t>
            </a:r>
            <a:r>
              <a:rPr kumimoji="1" lang="en-US" altLang="zh-CN" sz="2800" dirty="0"/>
              <a:t>[</a:t>
            </a:r>
            <a:r>
              <a:rPr kumimoji="1" lang="en-GB" altLang="zh-CN" sz="2800" dirty="0" err="1">
                <a:solidFill>
                  <a:srgbClr val="0070C0"/>
                </a:solidFill>
              </a:rPr>
              <a:t>Kipf</a:t>
            </a:r>
            <a:r>
              <a:rPr kumimoji="1" lang="en-GB" altLang="zh-CN" sz="2800" dirty="0">
                <a:solidFill>
                  <a:srgbClr val="0070C0"/>
                </a:solidFill>
              </a:rPr>
              <a:t> et al., 2017</a:t>
            </a:r>
            <a:r>
              <a:rPr kumimoji="1" lang="en-GB" altLang="zh-CN" sz="2800" dirty="0"/>
              <a:t>]</a:t>
            </a:r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981201" y="1916833"/>
            <a:ext cx="8317289" cy="2252527"/>
            <a:chOff x="544283" y="3707802"/>
            <a:chExt cx="8317289" cy="225252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136" y="3713908"/>
              <a:ext cx="3023436" cy="2246421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1209" y="3707802"/>
              <a:ext cx="3023437" cy="2246421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283" y="3707803"/>
              <a:ext cx="3023437" cy="2246421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</p:grpSp>
      <p:sp>
        <p:nvSpPr>
          <p:cNvPr id="14" name="矩形 13"/>
          <p:cNvSpPr/>
          <p:nvPr/>
        </p:nvSpPr>
        <p:spPr>
          <a:xfrm>
            <a:off x="1270379" y="643433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Chen M,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Z et al. </a:t>
            </a:r>
            <a:r>
              <a:rPr lang="en-US" altLang="zh-CN" sz="1400" b="0" dirty="0">
                <a:cs typeface="Times New Roman" panose="02020603050405020304" pitchFamily="18" charset="0"/>
              </a:rPr>
              <a:t>Simple and Deep Graph Convolutional Networks.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[ICML’2020]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" y="4945917"/>
            <a:ext cx="3066449" cy="15917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 descr="图表, 折线图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08" y="1100585"/>
            <a:ext cx="7903899" cy="3075310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2"/>
          <a:stretch>
            <a:fillRect/>
          </a:stretch>
        </p:blipFill>
        <p:spPr>
          <a:xfrm>
            <a:off x="2171835" y="4340741"/>
            <a:ext cx="8244644" cy="163970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 bwMode="auto">
          <a:xfrm>
            <a:off x="9384717" y="1669883"/>
            <a:ext cx="861390" cy="846756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457200" eaLnBrk="1" hangingPunct="1"/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421511" y="4627661"/>
            <a:ext cx="7824596" cy="377861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457200" eaLnBrk="1" hangingPunct="1"/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87367" y="2497382"/>
            <a:ext cx="112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70379" y="643433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Chen M,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Z et al. </a:t>
            </a:r>
            <a:r>
              <a:rPr lang="en-US" altLang="zh-CN" sz="1400" b="0" dirty="0">
                <a:cs typeface="Times New Roman" panose="02020603050405020304" pitchFamily="18" charset="0"/>
              </a:rPr>
              <a:t>Simple and Deep Graph Convolutional Networks.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[ICML’2020]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55"/>
          <a:stretch>
            <a:fillRect/>
          </a:stretch>
        </p:blipFill>
        <p:spPr>
          <a:xfrm>
            <a:off x="2395615" y="3938721"/>
            <a:ext cx="8105846" cy="19151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33" y="1173898"/>
            <a:ext cx="7816889" cy="31352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 bwMode="auto">
          <a:xfrm>
            <a:off x="9384717" y="1669883"/>
            <a:ext cx="861390" cy="846756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457200" eaLnBrk="1" hangingPunct="1"/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421511" y="4627661"/>
            <a:ext cx="7824596" cy="377861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defTabSz="457200" eaLnBrk="1" hangingPunct="1"/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87367" y="2497382"/>
            <a:ext cx="112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70379" y="643433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cs typeface="Times New Roman" panose="02020603050405020304" pitchFamily="18" charset="0"/>
              </a:rPr>
              <a:t>Chen M,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Z et al. </a:t>
            </a:r>
            <a:r>
              <a:rPr lang="en-US" altLang="zh-CN" sz="1400" b="0" dirty="0">
                <a:cs typeface="Times New Roman" panose="02020603050405020304" pitchFamily="18" charset="0"/>
              </a:rPr>
              <a:t>Simple and Deep Graph Convolutional Networks.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[ICML’2020]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2C718-E560-4B47-BBF9-F09EB5C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FDF7481-A625-6747-8CB1-4B7B85A58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sz="2800" dirty="0"/>
                  <a:t>Graph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:</a:t>
                </a:r>
              </a:p>
              <a:p>
                <a:pPr lvl="1"/>
                <a:r>
                  <a:rPr kumimoji="1" lang="en-US" altLang="zh-CN" sz="2400" dirty="0">
                    <a:solidFill>
                      <a:srgbClr val="FF0000"/>
                    </a:solidFill>
                  </a:rPr>
                  <a:t>Node set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CN" sz="2400" dirty="0"/>
                  <a:t>, number of nodes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kumimoji="1" lang="en-US" altLang="zh-CN" sz="2400" dirty="0"/>
              </a:p>
              <a:p>
                <a:pPr lvl="1"/>
                <a:r>
                  <a:rPr kumimoji="1" lang="en-US" altLang="zh-CN" sz="2400" dirty="0">
                    <a:solidFill>
                      <a:srgbClr val="FF0000"/>
                    </a:solidFill>
                  </a:rPr>
                  <a:t>Edge set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en-US" altLang="zh-CN" sz="2400" dirty="0"/>
                  <a:t>, number of edges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400" dirty="0"/>
              </a:p>
              <a:p>
                <a:pPr lvl="1"/>
                <a:r>
                  <a:rPr kumimoji="1" lang="en-US" altLang="zh-CN" sz="2400" dirty="0"/>
                  <a:t>Adjacency matrix 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kumimoji="1" lang="en-US" altLang="zh-CN" sz="2400" b="1" dirty="0"/>
              </a:p>
              <a:p>
                <a:pPr lvl="1"/>
                <a:r>
                  <a:rPr kumimoji="1" lang="en-US" altLang="zh-CN" sz="2400" dirty="0"/>
                  <a:t>Diagonal degree matrix 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kumimoji="1" lang="en-US" altLang="zh-CN" sz="2400" dirty="0"/>
              </a:p>
              <a:p>
                <a:pPr lvl="1"/>
                <a:r>
                  <a:rPr lang="en" altLang="zh-CN" sz="2400" dirty="0"/>
                  <a:t>Normalized adjacency matrix 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kumimoji="1"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endParaRPr kumimoji="1" lang="en-US" altLang="zh-CN" sz="2400" dirty="0"/>
              </a:p>
              <a:p>
                <a:pPr lvl="1"/>
                <a:r>
                  <a:rPr kumimoji="1" lang="en-US" altLang="zh-CN" sz="2400" dirty="0"/>
                  <a:t>Normalized Laplacian matrix 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kumimoji="1"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endParaRPr kumimoji="1" lang="en-US" altLang="zh-CN" sz="2400" dirty="0"/>
              </a:p>
              <a:p>
                <a:pPr lvl="1"/>
                <a:r>
                  <a:rPr kumimoji="1" lang="en-US" altLang="zh-CN" sz="2400" dirty="0"/>
                  <a:t>Node feature matrix </a:t>
                </a:r>
                <a14:m>
                  <m:oMath xmlns:m="http://schemas.openxmlformats.org/officeDocument/2006/math">
                    <m:r>
                      <a:rPr kumimoji="1" lang="en-GB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GB" altLang="zh-CN" sz="24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GB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GB" sz="2400" i="1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kumimoji="1" lang="en-GB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GB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GB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GB" altLang="zh-CN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GB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/>
                  <a:t>denotes the dimension</a:t>
                </a:r>
              </a:p>
              <a:p>
                <a:pPr lvl="1"/>
                <a:endParaRPr kumimoji="1" lang="en-US" altLang="zh-CN" sz="2400" dirty="0"/>
              </a:p>
              <a:p>
                <a:pPr lvl="1"/>
                <a:endParaRPr kumimoji="1" lang="en-US" altLang="zh-CN" sz="2400" dirty="0"/>
              </a:p>
              <a:p>
                <a:endParaRPr kumimoji="1" lang="en-US" altLang="zh-CN" sz="28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FDF7481-A625-6747-8CB1-4B7B85A5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29E71296-1BF5-1D4B-8349-66CFD608BC5C}"/>
              </a:ext>
            </a:extLst>
          </p:cNvPr>
          <p:cNvGrpSpPr/>
          <p:nvPr/>
        </p:nvGrpSpPr>
        <p:grpSpPr>
          <a:xfrm>
            <a:off x="7594638" y="1340768"/>
            <a:ext cx="2616163" cy="2055810"/>
            <a:chOff x="227645" y="3333213"/>
            <a:chExt cx="2616163" cy="205581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5C633CE-A3C5-0B45-B8DD-DCA31F9ED693}"/>
                </a:ext>
              </a:extLst>
            </p:cNvPr>
            <p:cNvSpPr/>
            <p:nvPr/>
          </p:nvSpPr>
          <p:spPr>
            <a:xfrm>
              <a:off x="1456091" y="3333213"/>
              <a:ext cx="360040" cy="36004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0" dirty="0">
                  <a:solidFill>
                    <a:schemeClr val="tx1"/>
                  </a:solidFill>
                </a:rPr>
                <a:t>1</a:t>
              </a:r>
              <a:endParaRPr kumimoji="1" lang="zh-CN" altLang="en-US" sz="2400" b="0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0CE0391-5BCA-1543-A837-CA716FAD6E93}"/>
                </a:ext>
              </a:extLst>
            </p:cNvPr>
            <p:cNvSpPr/>
            <p:nvPr/>
          </p:nvSpPr>
          <p:spPr>
            <a:xfrm>
              <a:off x="462534" y="4033540"/>
              <a:ext cx="360040" cy="36004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0" dirty="0">
                  <a:solidFill>
                    <a:schemeClr val="tx1"/>
                  </a:solidFill>
                </a:rPr>
                <a:t>0</a:t>
              </a:r>
              <a:endParaRPr kumimoji="1" lang="zh-CN" altLang="en-US" sz="2400" b="0" dirty="0">
                <a:solidFill>
                  <a:schemeClr val="tx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377B345-27C1-7C4D-A87A-238B6EEF4814}"/>
                </a:ext>
              </a:extLst>
            </p:cNvPr>
            <p:cNvSpPr/>
            <p:nvPr/>
          </p:nvSpPr>
          <p:spPr>
            <a:xfrm>
              <a:off x="2022118" y="4004195"/>
              <a:ext cx="360040" cy="36004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0" dirty="0">
                  <a:solidFill>
                    <a:schemeClr val="tx1"/>
                  </a:solidFill>
                </a:rPr>
                <a:t>2</a:t>
              </a:r>
              <a:endParaRPr kumimoji="1" lang="zh-CN" altLang="en-US" sz="2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线箭头连接符 6">
              <a:extLst>
                <a:ext uri="{FF2B5EF4-FFF2-40B4-BE49-F238E27FC236}">
                  <a16:creationId xmlns:a16="http://schemas.microsoft.com/office/drawing/2014/main" id="{8157C778-C963-FF44-9915-CF40E60DE282}"/>
                </a:ext>
              </a:extLst>
            </p:cNvPr>
            <p:cNvCxnSpPr>
              <a:cxnSpLocks/>
              <a:stCxn id="5" idx="2"/>
              <a:endCxn id="6" idx="7"/>
            </p:cNvCxnSpPr>
            <p:nvPr/>
          </p:nvCxnSpPr>
          <p:spPr>
            <a:xfrm flipH="1">
              <a:off x="769847" y="3513233"/>
              <a:ext cx="686244" cy="5730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06145EF-1B83-5745-ABDD-7C47BE4B41FC}"/>
                </a:ext>
              </a:extLst>
            </p:cNvPr>
            <p:cNvSpPr/>
            <p:nvPr/>
          </p:nvSpPr>
          <p:spPr>
            <a:xfrm>
              <a:off x="227645" y="4991410"/>
              <a:ext cx="360040" cy="36004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0" dirty="0">
                  <a:solidFill>
                    <a:schemeClr val="tx1"/>
                  </a:solidFill>
                </a:rPr>
                <a:t>3</a:t>
              </a:r>
              <a:endParaRPr kumimoji="1" lang="zh-CN" altLang="en-US" sz="2400" b="0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AD0D7D5-BC20-E34D-9D62-010E9C5C0CED}"/>
                </a:ext>
              </a:extLst>
            </p:cNvPr>
            <p:cNvSpPr/>
            <p:nvPr/>
          </p:nvSpPr>
          <p:spPr>
            <a:xfrm>
              <a:off x="1321089" y="5028983"/>
              <a:ext cx="360040" cy="36004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0" dirty="0">
                  <a:solidFill>
                    <a:schemeClr val="tx1"/>
                  </a:solidFill>
                </a:rPr>
                <a:t>4</a:t>
              </a:r>
              <a:endParaRPr kumimoji="1" lang="zh-CN" altLang="en-US" sz="2400" b="0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5CFCFA-F564-5242-B9F7-CB9C912015AA}"/>
                </a:ext>
              </a:extLst>
            </p:cNvPr>
            <p:cNvSpPr/>
            <p:nvPr/>
          </p:nvSpPr>
          <p:spPr>
            <a:xfrm>
              <a:off x="2483768" y="4668943"/>
              <a:ext cx="360040" cy="36004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0" dirty="0">
                  <a:solidFill>
                    <a:schemeClr val="tx1"/>
                  </a:solidFill>
                </a:rPr>
                <a:t>5</a:t>
              </a:r>
              <a:endParaRPr kumimoji="1" lang="zh-CN" altLang="en-US" sz="2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07FF841-4B4E-884E-965A-A88CE42D3F59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822574" y="4184215"/>
              <a:ext cx="1199544" cy="2934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9E68CF55-0948-984A-9ABA-94FFA753A156}"/>
                </a:ext>
              </a:extLst>
            </p:cNvPr>
            <p:cNvCxnSpPr>
              <a:cxnSpLocks/>
              <a:stCxn id="9" idx="0"/>
              <a:endCxn id="6" idx="4"/>
            </p:cNvCxnSpPr>
            <p:nvPr/>
          </p:nvCxnSpPr>
          <p:spPr>
            <a:xfrm flipV="1">
              <a:off x="407665" y="4393580"/>
              <a:ext cx="234889" cy="59783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箭头连接符 14">
              <a:extLst>
                <a:ext uri="{FF2B5EF4-FFF2-40B4-BE49-F238E27FC236}">
                  <a16:creationId xmlns:a16="http://schemas.microsoft.com/office/drawing/2014/main" id="{62871E59-0D4A-3E44-B53D-F5F4119A984C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1681129" y="4848963"/>
              <a:ext cx="802639" cy="36004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箭头连接符 16">
              <a:extLst>
                <a:ext uri="{FF2B5EF4-FFF2-40B4-BE49-F238E27FC236}">
                  <a16:creationId xmlns:a16="http://schemas.microsoft.com/office/drawing/2014/main" id="{ED946672-3BAF-A64C-B0E1-55BA3037F900}"/>
                </a:ext>
              </a:extLst>
            </p:cNvPr>
            <p:cNvCxnSpPr>
              <a:cxnSpLocks/>
              <a:stCxn id="5" idx="6"/>
              <a:endCxn id="7" idx="0"/>
            </p:cNvCxnSpPr>
            <p:nvPr/>
          </p:nvCxnSpPr>
          <p:spPr>
            <a:xfrm>
              <a:off x="1816131" y="3513233"/>
              <a:ext cx="386007" cy="49096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箭头连接符 17">
              <a:extLst>
                <a:ext uri="{FF2B5EF4-FFF2-40B4-BE49-F238E27FC236}">
                  <a16:creationId xmlns:a16="http://schemas.microsoft.com/office/drawing/2014/main" id="{B1D8CB1F-06C5-DA43-9E46-EA554E14C457}"/>
                </a:ext>
              </a:extLst>
            </p:cNvPr>
            <p:cNvCxnSpPr>
              <a:cxnSpLocks/>
              <a:stCxn id="10" idx="7"/>
              <a:endCxn id="7" idx="3"/>
            </p:cNvCxnSpPr>
            <p:nvPr/>
          </p:nvCxnSpPr>
          <p:spPr>
            <a:xfrm flipV="1">
              <a:off x="1628402" y="4311508"/>
              <a:ext cx="446443" cy="77020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箭头连接符 18">
              <a:extLst>
                <a:ext uri="{FF2B5EF4-FFF2-40B4-BE49-F238E27FC236}">
                  <a16:creationId xmlns:a16="http://schemas.microsoft.com/office/drawing/2014/main" id="{B2C92062-1D10-A54C-B2FC-D7A0F002A2D1}"/>
                </a:ext>
              </a:extLst>
            </p:cNvPr>
            <p:cNvCxnSpPr>
              <a:cxnSpLocks/>
              <a:stCxn id="7" idx="6"/>
              <a:endCxn id="11" idx="0"/>
            </p:cNvCxnSpPr>
            <p:nvPr/>
          </p:nvCxnSpPr>
          <p:spPr>
            <a:xfrm>
              <a:off x="2382158" y="4184215"/>
              <a:ext cx="281630" cy="48472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51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E7949-563A-4AFF-917B-6C58CC131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548" y="2060848"/>
            <a:ext cx="8136904" cy="2294768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GB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BernNet</a:t>
            </a:r>
            <a:r>
              <a:rPr lang="en-GB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GB" sz="3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Arbitrary Graph Spectral </a:t>
            </a:r>
            <a:r>
              <a:rPr lang="en-GB" sz="3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  <a:r>
              <a:rPr lang="en-GB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via </a:t>
            </a:r>
            <a:r>
              <a:rPr lang="en-GB" sz="3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Bernstein Approximation</a:t>
            </a:r>
            <a:br>
              <a:rPr lang="en-GB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2021)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0FB29F-E3E3-4A46-9C04-9CED4A3D0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1624" y="5589240"/>
            <a:ext cx="6768752" cy="334888"/>
          </a:xfrm>
        </p:spPr>
        <p:txBody>
          <a:bodyPr/>
          <a:lstStyle/>
          <a:p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Mingguo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Zhewei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Zengfeng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Huang,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Hongteng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</a:p>
        </p:txBody>
      </p:sp>
    </p:spTree>
    <p:extLst>
      <p:ext uri="{BB962C8B-B14F-4D97-AF65-F5344CB8AC3E}">
        <p14:creationId xmlns:p14="http://schemas.microsoft.com/office/powerpoint/2010/main" val="2149412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150F1-CAB8-4090-AAB5-E3CFD5DD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Motivations</a:t>
            </a:r>
            <a:endParaRPr lang="en-GB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33C61-ED88-43A4-937B-8A3D23D66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11247040" cy="532859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GCN</a:t>
            </a:r>
            <a:r>
              <a:rPr lang="en-US" altLang="zh-CN" sz="2400" dirty="0"/>
              <a:t> and </a:t>
            </a:r>
            <a:r>
              <a:rPr lang="en-US" altLang="zh-CN" sz="2400" b="1" dirty="0"/>
              <a:t>GCNII</a:t>
            </a:r>
            <a:r>
              <a:rPr lang="en-US" altLang="zh-CN" sz="2400" dirty="0"/>
              <a:t> use low-pass filters that are inapplicable to </a:t>
            </a:r>
            <a:r>
              <a:rPr kumimoji="1" lang="en" altLang="zh-CN" sz="2400" b="0" dirty="0">
                <a:solidFill>
                  <a:srgbClr val="FF0000"/>
                </a:solidFill>
                <a:latin typeface="+mn-lt"/>
              </a:rPr>
              <a:t>heterophilic graphs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en-US" altLang="zh-CN" sz="2400" b="1" dirty="0" err="1"/>
              <a:t>ChebNet</a:t>
            </a:r>
            <a:r>
              <a:rPr lang="en-US" altLang="zh-CN" sz="2400" dirty="0"/>
              <a:t> can adaptively learn filters, but the learned filters may </a:t>
            </a:r>
            <a:r>
              <a:rPr lang="en-US" altLang="zh-CN" sz="2400" dirty="0">
                <a:solidFill>
                  <a:srgbClr val="FF0000"/>
                </a:solidFill>
              </a:rPr>
              <a:t>be invalid</a:t>
            </a:r>
            <a:r>
              <a:rPr lang="en-US" altLang="zh-CN" sz="2400" dirty="0"/>
              <a:t>, the </a:t>
            </a:r>
            <a:r>
              <a:rPr lang="en-US" altLang="zh-CN" sz="2400" dirty="0">
                <a:solidFill>
                  <a:srgbClr val="FF0000"/>
                </a:solidFill>
              </a:rPr>
              <a:t>learning is inefficient</a:t>
            </a:r>
            <a:r>
              <a:rPr lang="en-US" altLang="zh-CN" sz="2400" dirty="0"/>
              <a:t>, and their </a:t>
            </a:r>
            <a:r>
              <a:rPr lang="en-US" altLang="zh-CN" sz="2400" dirty="0">
                <a:solidFill>
                  <a:srgbClr val="FF0000"/>
                </a:solidFill>
              </a:rPr>
              <a:t>robustness is questionable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B68763-5F8D-42A6-A73D-4941D3F2F6B0}"/>
              </a:ext>
            </a:extLst>
          </p:cNvPr>
          <p:cNvSpPr txBox="1"/>
          <p:nvPr/>
        </p:nvSpPr>
        <p:spPr>
          <a:xfrm>
            <a:off x="1432520" y="4940054"/>
            <a:ext cx="9601199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zh-CN" sz="2800" dirty="0">
                <a:latin typeface="+mn-lt"/>
                <a:ea typeface="黑体" panose="02010609060101010101" pitchFamily="49" charset="-122"/>
              </a:rPr>
              <a:t>Is there a polynomial graph filter that can </a:t>
            </a:r>
            <a:r>
              <a:rPr lang="en" altLang="zh-CN" sz="2800" dirty="0">
                <a:solidFill>
                  <a:srgbClr val="0070C0"/>
                </a:solidFill>
                <a:latin typeface="+mn-lt"/>
                <a:ea typeface="黑体" panose="02010609060101010101" pitchFamily="49" charset="-122"/>
              </a:rPr>
              <a:t>learn/design </a:t>
            </a:r>
            <a:r>
              <a:rPr lang="en" altLang="zh-CN" sz="2800" dirty="0">
                <a:latin typeface="+mn-lt"/>
                <a:ea typeface="黑体" panose="02010609060101010101" pitchFamily="49" charset="-122"/>
              </a:rPr>
              <a:t>arbitrary </a:t>
            </a:r>
            <a:r>
              <a:rPr lang="en" altLang="zh-CN" sz="2800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valid, efficient, and robust </a:t>
            </a:r>
            <a:r>
              <a:rPr lang="en" altLang="zh-CN" sz="2800" dirty="0">
                <a:latin typeface="+mn-lt"/>
                <a:ea typeface="黑体" panose="02010609060101010101" pitchFamily="49" charset="-122"/>
              </a:rPr>
              <a:t>spectral filters?</a:t>
            </a:r>
            <a:endParaRPr lang="en-GB" sz="2800" dirty="0"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B5390B-195B-59D5-40E6-2E224C4B1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0"/>
          <a:stretch/>
        </p:blipFill>
        <p:spPr>
          <a:xfrm>
            <a:off x="8093510" y="3227695"/>
            <a:ext cx="3365781" cy="16161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377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F859E-751C-3843-BAFB-683BED0D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A7DC59-3CA6-9943-AF7D-2C77056C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0768"/>
                <a:ext cx="11103024" cy="5328592"/>
              </a:xfrm>
            </p:spPr>
            <p:txBody>
              <a:bodyPr/>
              <a:lstStyle/>
              <a:p>
                <a:r>
                  <a:rPr kumimoji="1" lang="en-US" altLang="zh-CN" sz="2800" dirty="0"/>
                  <a:t>The </a:t>
                </a:r>
                <a:r>
                  <a:rPr kumimoji="1" lang="en-US" altLang="zh-CN" sz="2800" dirty="0">
                    <a:solidFill>
                      <a:srgbClr val="FF0000"/>
                    </a:solidFill>
                  </a:rPr>
                  <a:t>valid</a:t>
                </a:r>
                <a:r>
                  <a:rPr kumimoji="1" lang="en-US" altLang="zh-CN" sz="2800" dirty="0"/>
                  <a:t> polynomial graph spectral filter</a:t>
                </a:r>
              </a:p>
              <a:p>
                <a:endParaRPr kumimoji="1" lang="en-US" altLang="zh-CN" sz="2800" dirty="0"/>
              </a:p>
              <a:p>
                <a:pPr lvl="1"/>
                <a:r>
                  <a:rPr kumimoji="1" lang="en" altLang="zh-CN" sz="2200" dirty="0"/>
                  <a:t>This condition are not satisfied for some existing GNNs , e.g. GCN.</a:t>
                </a:r>
              </a:p>
              <a:p>
                <a:pPr lvl="1"/>
                <a:r>
                  <a:rPr kumimoji="1" lang="en" altLang="zh-CN" sz="2200" dirty="0"/>
                  <a:t>The Chebyshev polynomial approximation requires </a:t>
                </a:r>
                <a14:m>
                  <m:oMath xmlns:m="http://schemas.openxmlformats.org/officeDocument/2006/math">
                    <m:r>
                      <a:rPr kumimoji="1" lang="en-US" altLang="zh-CN" sz="220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kumimoji="1" lang="en" altLang="zh-CN" sz="2200" dirty="0"/>
                  <a:t>.</a:t>
                </a:r>
              </a:p>
              <a:p>
                <a:pPr lvl="1"/>
                <a:endParaRPr kumimoji="1" lang="en" altLang="zh-CN" sz="2300" dirty="0"/>
              </a:p>
              <a:p>
                <a:r>
                  <a:rPr lang="en" altLang="zh-CN" sz="2800" dirty="0">
                    <a:solidFill>
                      <a:srgbClr val="0070C0"/>
                    </a:solidFill>
                  </a:rPr>
                  <a:t>Lemma 3.1</a:t>
                </a:r>
                <a:r>
                  <a:rPr lang="en" altLang="zh-CN" sz="2800" dirty="0"/>
                  <a:t>:</a:t>
                </a:r>
                <a:r>
                  <a:rPr lang="en" altLang="zh-CN" sz="2800" dirty="0">
                    <a:solidFill>
                      <a:srgbClr val="0070C0"/>
                    </a:solidFill>
                  </a:rPr>
                  <a:t> </a:t>
                </a:r>
                <a:r>
                  <a:rPr kumimoji="1" lang="en" altLang="zh-CN" sz="2800" u="sng" dirty="0"/>
                  <a:t>Any </a:t>
                </a:r>
                <a:r>
                  <a:rPr kumimoji="1" lang="en" altLang="zh-CN" sz="2800" u="sng" dirty="0">
                    <a:solidFill>
                      <a:srgbClr val="FF0000"/>
                    </a:solidFill>
                  </a:rPr>
                  <a:t>non-negative</a:t>
                </a:r>
                <a:r>
                  <a:rPr kumimoji="1" lang="en" altLang="zh-CN" sz="2800" u="sng" dirty="0"/>
                  <a:t> polynomials on [0,2] can be written in the form of Bernstein polynomial</a:t>
                </a:r>
              </a:p>
              <a:p>
                <a:endParaRPr kumimoji="1" lang="en" altLang="zh-CN" sz="2800" dirty="0"/>
              </a:p>
              <a:p>
                <a:pPr lvl="1"/>
                <a:endParaRPr kumimoji="1" lang="en" altLang="zh-CN" sz="2400" dirty="0"/>
              </a:p>
              <a:p>
                <a:endParaRPr kumimoji="1" lang="en" altLang="zh-CN" sz="2700" dirty="0"/>
              </a:p>
              <a:p>
                <a:pPr lvl="1"/>
                <a:endParaRPr kumimoji="1" lang="en-US" altLang="zh-CN" sz="24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A7DC59-3CA6-9943-AF7D-2C77056C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0768"/>
                <a:ext cx="11103024" cy="5328592"/>
              </a:xfrm>
              <a:blipFill>
                <a:blip r:embed="rId2"/>
                <a:stretch>
                  <a:fillRect l="-571" t="-11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35644A-A384-9040-B6D9-9EBDE3FB01D3}"/>
                  </a:ext>
                </a:extLst>
              </p:cNvPr>
              <p:cNvSpPr txBox="1"/>
              <p:nvPr/>
            </p:nvSpPr>
            <p:spPr>
              <a:xfrm>
                <a:off x="3716316" y="1844824"/>
                <a:ext cx="5616624" cy="540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kumimoji="1" lang="en-US" altLang="zh-CN" sz="28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8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zh-CN" sz="28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kumimoji="1" lang="en-US" altLang="zh-CN" sz="28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kumimoji="1" lang="en-GB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35644A-A384-9040-B6D9-9EBDE3FB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316" y="1844824"/>
                <a:ext cx="5616624" cy="540917"/>
              </a:xfrm>
              <a:prstGeom prst="rect">
                <a:avLst/>
              </a:prstGeom>
              <a:blipFill>
                <a:blip r:embed="rId3"/>
                <a:stretch>
                  <a:fillRect l="-677" t="-120930" b="-188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CB1933-1584-A04B-A01C-5BDE49949D1E}"/>
                  </a:ext>
                </a:extLst>
              </p:cNvPr>
              <p:cNvSpPr txBox="1"/>
              <p:nvPr/>
            </p:nvSpPr>
            <p:spPr>
              <a:xfrm>
                <a:off x="3503712" y="4581128"/>
                <a:ext cx="6524461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GB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GB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GB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GB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GB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GB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GB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kumimoji="1" lang="en-GB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GB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kumimoji="1" lang="en-GB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e>
                                <m:r>
                                  <a:rPr kumimoji="1" lang="en-GB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eqArr>
                          </m:e>
                        </m:d>
                        <m:sSup>
                          <m:sSupPr>
                            <m:ctrlP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(2−</m:t>
                            </m:r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kumimoji="1" lang="en-GB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CB1933-1584-A04B-A01C-5BDE49949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4581128"/>
                <a:ext cx="6524461" cy="807978"/>
              </a:xfrm>
              <a:prstGeom prst="rect">
                <a:avLst/>
              </a:prstGeom>
              <a:blipFill>
                <a:blip r:embed="rId4"/>
                <a:stretch>
                  <a:fillRect l="-778" t="-64615" b="-10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圆角 18">
                <a:extLst>
                  <a:ext uri="{FF2B5EF4-FFF2-40B4-BE49-F238E27FC236}">
                    <a16:creationId xmlns:a16="http://schemas.microsoft.com/office/drawing/2014/main" id="{FAAD367B-4B0C-ED44-BF36-5E0509A1F91E}"/>
                  </a:ext>
                </a:extLst>
              </p:cNvPr>
              <p:cNvSpPr/>
              <p:nvPr/>
            </p:nvSpPr>
            <p:spPr>
              <a:xfrm>
                <a:off x="3042487" y="5736629"/>
                <a:ext cx="2664296" cy="807978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2000" b="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Bernstein polynomial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GB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GB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GB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GB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GB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: 圆角 18">
                <a:extLst>
                  <a:ext uri="{FF2B5EF4-FFF2-40B4-BE49-F238E27FC236}">
                    <a16:creationId xmlns:a16="http://schemas.microsoft.com/office/drawing/2014/main" id="{FAAD367B-4B0C-ED44-BF36-5E0509A1F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487" y="5736629"/>
                <a:ext cx="2664296" cy="807978"/>
              </a:xfrm>
              <a:prstGeom prst="roundRect">
                <a:avLst/>
              </a:prstGeom>
              <a:blipFill>
                <a:blip r:embed="rId5"/>
                <a:stretch>
                  <a:fillRect r="-2347" b="-447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9">
            <a:extLst>
              <a:ext uri="{FF2B5EF4-FFF2-40B4-BE49-F238E27FC236}">
                <a16:creationId xmlns:a16="http://schemas.microsoft.com/office/drawing/2014/main" id="{709215A1-D98F-6345-A6E5-BD585ACD69C7}"/>
              </a:ext>
            </a:extLst>
          </p:cNvPr>
          <p:cNvCxnSpPr>
            <a:cxnSpLocks/>
          </p:cNvCxnSpPr>
          <p:nvPr/>
        </p:nvCxnSpPr>
        <p:spPr>
          <a:xfrm flipH="1">
            <a:off x="4873160" y="5379174"/>
            <a:ext cx="833623" cy="31015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64F8BB0-AA4B-FD4F-B37C-74541DBC81EE}"/>
              </a:ext>
            </a:extLst>
          </p:cNvPr>
          <p:cNvSpPr/>
          <p:nvPr/>
        </p:nvSpPr>
        <p:spPr>
          <a:xfrm>
            <a:off x="5490760" y="4639506"/>
            <a:ext cx="432047" cy="6912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2A15C2-F37A-2142-8B54-8F96645D90CF}"/>
              </a:ext>
            </a:extLst>
          </p:cNvPr>
          <p:cNvSpPr/>
          <p:nvPr/>
        </p:nvSpPr>
        <p:spPr>
          <a:xfrm>
            <a:off x="6015895" y="4639506"/>
            <a:ext cx="3671497" cy="6912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直接箭头连接符 22">
            <a:extLst>
              <a:ext uri="{FF2B5EF4-FFF2-40B4-BE49-F238E27FC236}">
                <a16:creationId xmlns:a16="http://schemas.microsoft.com/office/drawing/2014/main" id="{0184E529-D673-1F4C-9A67-3FFA87D73127}"/>
              </a:ext>
            </a:extLst>
          </p:cNvPr>
          <p:cNvCxnSpPr>
            <a:cxnSpLocks/>
          </p:cNvCxnSpPr>
          <p:nvPr/>
        </p:nvCxnSpPr>
        <p:spPr>
          <a:xfrm>
            <a:off x="7463541" y="5399127"/>
            <a:ext cx="877837" cy="31639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23">
            <a:extLst>
              <a:ext uri="{FF2B5EF4-FFF2-40B4-BE49-F238E27FC236}">
                <a16:creationId xmlns:a16="http://schemas.microsoft.com/office/drawing/2014/main" id="{D1395C59-37AF-494E-99AE-4E2DD0CB95D5}"/>
              </a:ext>
            </a:extLst>
          </p:cNvPr>
          <p:cNvSpPr/>
          <p:nvPr/>
        </p:nvSpPr>
        <p:spPr>
          <a:xfrm>
            <a:off x="7331494" y="5764955"/>
            <a:ext cx="3517033" cy="80797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/>
                </a:solidFill>
                <a:ea typeface="黑体" panose="02010609060101010101" pitchFamily="49" charset="-122"/>
              </a:rPr>
              <a:t>Bernstein basis</a:t>
            </a:r>
            <a:r>
              <a:rPr lang="zh-CN" altLang="en-US" sz="2000" b="0" dirty="0">
                <a:solidFill>
                  <a:schemeClr val="tx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ea typeface="黑体" panose="02010609060101010101" pitchFamily="49" charset="-122"/>
              </a:rPr>
              <a:t>that</a:t>
            </a:r>
            <a:r>
              <a:rPr lang="zh-CN" altLang="en-US" sz="2000" b="0" dirty="0">
                <a:solidFill>
                  <a:schemeClr val="tx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ea typeface="黑体" panose="02010609060101010101" pitchFamily="49" charset="-122"/>
              </a:rPr>
              <a:t>can approximate any polynomial</a:t>
            </a:r>
            <a:endParaRPr lang="en-GB" altLang="zh-CN" sz="2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BE869A-E5D4-39A7-7E70-DA71DBB5E90B}"/>
              </a:ext>
            </a:extLst>
          </p:cNvPr>
          <p:cNvSpPr/>
          <p:nvPr/>
        </p:nvSpPr>
        <p:spPr>
          <a:xfrm>
            <a:off x="1270379" y="6578877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al. </a:t>
            </a:r>
            <a:r>
              <a:rPr lang="en-US" altLang="zh-CN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BernNet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Arbitrary Graph Spectral Filters via Bernstein Approximation.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[NeurIPS’2021]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36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 animBg="1"/>
      <p:bldP spid="17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99083-D4AC-8B48-851F-AC80617E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BernNet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A0F8B5-9B31-0448-8771-FA79CE054C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sz="2800" dirty="0"/>
                  <a:t>Approximating filters via Bernstein polynomial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GB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kumimoji="1" lang="en-GB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GB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GB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GB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GB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GB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GB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GB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GB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kumimoji="1" lang="en-GB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GB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e>
                                      <m:r>
                                        <a:rPr kumimoji="1" lang="en-GB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eqArr>
                                </m:e>
                              </m:d>
                              <m:sSup>
                                <m:sSupPr>
                                  <m:ctrlP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kumimoji="1"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p>
                                  <m:r>
                                    <a:rPr kumimoji="1" lang="en-GB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kumimoji="1"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en-US" altLang="zh-CN" sz="2800" b="1" dirty="0"/>
              </a:p>
              <a:p>
                <a:endParaRPr kumimoji="1" lang="en-US" altLang="zh-CN" sz="28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A0F8B5-9B31-0448-8771-FA79CE054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6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198AFB0-6A29-3D44-919D-53E049352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23" y="3212976"/>
            <a:ext cx="9790753" cy="30405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D36F97-3F1A-052B-7984-6ED642A040AF}"/>
              </a:ext>
            </a:extLst>
          </p:cNvPr>
          <p:cNvSpPr/>
          <p:nvPr/>
        </p:nvSpPr>
        <p:spPr>
          <a:xfrm>
            <a:off x="1270379" y="6578877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al. </a:t>
            </a:r>
            <a:r>
              <a:rPr lang="en-US" altLang="zh-CN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BernNet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Arbitrary Graph Spectral Filters via Bernstein Approximation.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[NeurIPS’2021]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2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82FE5-41A6-4842-BE3F-04C426B4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Bernstein Approximation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内容占位符 2">
                <a:extLst>
                  <a:ext uri="{FF2B5EF4-FFF2-40B4-BE49-F238E27FC236}">
                    <a16:creationId xmlns:a16="http://schemas.microsoft.com/office/drawing/2014/main" id="{833C4884-F3C5-3542-A600-D43FB1323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0768"/>
                <a:ext cx="11391056" cy="5328592"/>
              </a:xfrm>
            </p:spPr>
            <p:txBody>
              <a:bodyPr/>
              <a:lstStyle/>
              <a:p>
                <a:pPr lvl="0"/>
                <a:r>
                  <a:rPr kumimoji="1" lang="en" altLang="zh-CN" sz="2800" dirty="0">
                    <a:solidFill>
                      <a:srgbClr val="000000"/>
                    </a:solidFill>
                  </a:rPr>
                  <a:t>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GB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GB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GB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GB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CN" sz="2800" dirty="0">
                    <a:solidFill>
                      <a:srgbClr val="000000"/>
                    </a:solidFill>
                  </a:rPr>
                  <a:t>can be set to </a:t>
                </a:r>
                <a14:m>
                  <m:oMath xmlns:m="http://schemas.openxmlformats.org/officeDocument/2006/math">
                    <m:r>
                      <a:rPr kumimoji="1" lang="en-GB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GB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kumimoji="1"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kumimoji="1" lang="en-GB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CN" sz="2800" dirty="0">
                    <a:solidFill>
                      <a:srgbClr val="000000"/>
                    </a:solidFill>
                  </a:rPr>
                  <a:t>, having </a:t>
                </a:r>
                <a:r>
                  <a:rPr kumimoji="1" lang="en" altLang="zh-CN" sz="2800" dirty="0">
                    <a:solidFill>
                      <a:srgbClr val="FF0000"/>
                    </a:solidFill>
                  </a:rPr>
                  <a:t>better interpretability!</a:t>
                </a:r>
                <a:endParaRPr kumimoji="1" lang="zh-CN" altLang="en-US" sz="2800" dirty="0">
                  <a:solidFill>
                    <a:srgbClr val="FF0000"/>
                  </a:solidFill>
                </a:endParaRPr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81" name="内容占位符 2">
                <a:extLst>
                  <a:ext uri="{FF2B5EF4-FFF2-40B4-BE49-F238E27FC236}">
                    <a16:creationId xmlns:a16="http://schemas.microsoft.com/office/drawing/2014/main" id="{833C4884-F3C5-3542-A600-D43FB1323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0768"/>
                <a:ext cx="11391056" cy="5328592"/>
              </a:xfrm>
              <a:blipFill>
                <a:blip r:embed="rId2"/>
                <a:stretch>
                  <a:fillRect l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B7EB29-54C3-4EEF-5294-9A349EE505D9}"/>
              </a:ext>
            </a:extLst>
          </p:cNvPr>
          <p:cNvSpPr/>
          <p:nvPr/>
        </p:nvSpPr>
        <p:spPr>
          <a:xfrm>
            <a:off x="2268798" y="5143379"/>
            <a:ext cx="7654401" cy="132700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50C98D-1B40-A41E-8BD3-FAE895CA534D}"/>
                  </a:ext>
                </a:extLst>
              </p:cNvPr>
              <p:cNvSpPr txBox="1"/>
              <p:nvPr/>
            </p:nvSpPr>
            <p:spPr>
              <a:xfrm>
                <a:off x="2249794" y="5241308"/>
                <a:ext cx="7654401" cy="1131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GB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kumimoji="1" lang="en-GB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GB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GB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GB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GB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GB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GB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GB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GB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kumimoji="1" lang="en-GB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GB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e>
                                      <m:r>
                                        <a:rPr kumimoji="1" lang="en-GB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eqArr>
                                </m:e>
                              </m:d>
                              <m:sSup>
                                <m:sSupPr>
                                  <m:ctrlP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p>
                                  <m:r>
                                    <a:rPr kumimoji="1" lang="en-GB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kumimoji="1" lang="en-US" altLang="zh-CN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50C98D-1B40-A41E-8BD3-FAE895CA5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794" y="5241308"/>
                <a:ext cx="7654401" cy="1131143"/>
              </a:xfrm>
              <a:prstGeom prst="rect">
                <a:avLst/>
              </a:prstGeom>
              <a:blipFill>
                <a:blip r:embed="rId4"/>
                <a:stretch>
                  <a:fillRect l="-1493" t="-101111" b="-15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箭头 46">
            <a:extLst>
              <a:ext uri="{FF2B5EF4-FFF2-40B4-BE49-F238E27FC236}">
                <a16:creationId xmlns:a16="http://schemas.microsoft.com/office/drawing/2014/main" id="{2500823E-509F-841E-4323-96861E224A0F}"/>
              </a:ext>
            </a:extLst>
          </p:cNvPr>
          <p:cNvSpPr/>
          <p:nvPr/>
        </p:nvSpPr>
        <p:spPr>
          <a:xfrm>
            <a:off x="5309611" y="3410624"/>
            <a:ext cx="240992" cy="415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03CDFD-742A-B611-180D-566568570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b="10436"/>
          <a:stretch/>
        </p:blipFill>
        <p:spPr>
          <a:xfrm>
            <a:off x="1619219" y="2235093"/>
            <a:ext cx="3614142" cy="2629330"/>
          </a:xfrm>
          <a:prstGeom prst="rect">
            <a:avLst/>
          </a:prstGeom>
        </p:spPr>
      </p:pic>
      <p:cxnSp>
        <p:nvCxnSpPr>
          <p:cNvPr id="13" name="直接连接符 5">
            <a:extLst>
              <a:ext uri="{FF2B5EF4-FFF2-40B4-BE49-F238E27FC236}">
                <a16:creationId xmlns:a16="http://schemas.microsoft.com/office/drawing/2014/main" id="{7BD297C8-7107-151F-7758-B5463612B626}"/>
              </a:ext>
            </a:extLst>
          </p:cNvPr>
          <p:cNvCxnSpPr>
            <a:cxnSpLocks/>
          </p:cNvCxnSpPr>
          <p:nvPr/>
        </p:nvCxnSpPr>
        <p:spPr>
          <a:xfrm flipV="1">
            <a:off x="2134464" y="2692653"/>
            <a:ext cx="0" cy="1918082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8">
            <a:extLst>
              <a:ext uri="{FF2B5EF4-FFF2-40B4-BE49-F238E27FC236}">
                <a16:creationId xmlns:a16="http://schemas.microsoft.com/office/drawing/2014/main" id="{48FED588-A29A-93FA-B3E5-38CA73685670}"/>
              </a:ext>
            </a:extLst>
          </p:cNvPr>
          <p:cNvCxnSpPr>
            <a:cxnSpLocks/>
          </p:cNvCxnSpPr>
          <p:nvPr/>
        </p:nvCxnSpPr>
        <p:spPr>
          <a:xfrm flipV="1">
            <a:off x="3565597" y="4524866"/>
            <a:ext cx="0" cy="85868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0">
            <a:extLst>
              <a:ext uri="{FF2B5EF4-FFF2-40B4-BE49-F238E27FC236}">
                <a16:creationId xmlns:a16="http://schemas.microsoft.com/office/drawing/2014/main" id="{D1625301-FECC-316F-E0EC-DDB73EEBC61F}"/>
              </a:ext>
            </a:extLst>
          </p:cNvPr>
          <p:cNvCxnSpPr>
            <a:cxnSpLocks/>
          </p:cNvCxnSpPr>
          <p:nvPr/>
        </p:nvCxnSpPr>
        <p:spPr>
          <a:xfrm flipV="1">
            <a:off x="2993144" y="3074988"/>
            <a:ext cx="0" cy="1535747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9CB8C7A0-37D2-63D8-C3F4-608A02CC8614}"/>
              </a:ext>
            </a:extLst>
          </p:cNvPr>
          <p:cNvCxnSpPr>
            <a:cxnSpLocks/>
          </p:cNvCxnSpPr>
          <p:nvPr/>
        </p:nvCxnSpPr>
        <p:spPr>
          <a:xfrm flipV="1">
            <a:off x="2420690" y="2702362"/>
            <a:ext cx="0" cy="1908371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2">
            <a:extLst>
              <a:ext uri="{FF2B5EF4-FFF2-40B4-BE49-F238E27FC236}">
                <a16:creationId xmlns:a16="http://schemas.microsoft.com/office/drawing/2014/main" id="{49585413-E043-61DD-F7FF-B4F50BED19EE}"/>
              </a:ext>
            </a:extLst>
          </p:cNvPr>
          <p:cNvCxnSpPr>
            <a:cxnSpLocks/>
          </p:cNvCxnSpPr>
          <p:nvPr/>
        </p:nvCxnSpPr>
        <p:spPr>
          <a:xfrm flipV="1">
            <a:off x="3279370" y="3885318"/>
            <a:ext cx="0" cy="725416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3">
            <a:extLst>
              <a:ext uri="{FF2B5EF4-FFF2-40B4-BE49-F238E27FC236}">
                <a16:creationId xmlns:a16="http://schemas.microsoft.com/office/drawing/2014/main" id="{F166E7E5-B82E-DB10-27FC-B04424889110}"/>
              </a:ext>
            </a:extLst>
          </p:cNvPr>
          <p:cNvCxnSpPr>
            <a:cxnSpLocks/>
          </p:cNvCxnSpPr>
          <p:nvPr/>
        </p:nvCxnSpPr>
        <p:spPr>
          <a:xfrm flipV="1">
            <a:off x="2706917" y="2750540"/>
            <a:ext cx="0" cy="1860194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4">
            <a:extLst>
              <a:ext uri="{FF2B5EF4-FFF2-40B4-BE49-F238E27FC236}">
                <a16:creationId xmlns:a16="http://schemas.microsoft.com/office/drawing/2014/main" id="{BCB18C8C-BE99-4B70-81FE-AC2ABF19CAE1}"/>
              </a:ext>
            </a:extLst>
          </p:cNvPr>
          <p:cNvCxnSpPr>
            <a:cxnSpLocks/>
          </p:cNvCxnSpPr>
          <p:nvPr/>
        </p:nvCxnSpPr>
        <p:spPr>
          <a:xfrm flipV="1">
            <a:off x="3861588" y="3969374"/>
            <a:ext cx="0" cy="649537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15">
            <a:extLst>
              <a:ext uri="{FF2B5EF4-FFF2-40B4-BE49-F238E27FC236}">
                <a16:creationId xmlns:a16="http://schemas.microsoft.com/office/drawing/2014/main" id="{C6D1AA0E-3FC5-5B09-07F8-01B176CB314E}"/>
              </a:ext>
            </a:extLst>
          </p:cNvPr>
          <p:cNvCxnSpPr>
            <a:cxnSpLocks/>
          </p:cNvCxnSpPr>
          <p:nvPr/>
        </p:nvCxnSpPr>
        <p:spPr>
          <a:xfrm flipV="1">
            <a:off x="4138050" y="3119872"/>
            <a:ext cx="0" cy="1490863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16">
            <a:extLst>
              <a:ext uri="{FF2B5EF4-FFF2-40B4-BE49-F238E27FC236}">
                <a16:creationId xmlns:a16="http://schemas.microsoft.com/office/drawing/2014/main" id="{33DFDFBF-25B1-69D2-8442-94905A330C98}"/>
              </a:ext>
            </a:extLst>
          </p:cNvPr>
          <p:cNvCxnSpPr>
            <a:cxnSpLocks/>
          </p:cNvCxnSpPr>
          <p:nvPr/>
        </p:nvCxnSpPr>
        <p:spPr>
          <a:xfrm flipV="1">
            <a:off x="4424277" y="2747536"/>
            <a:ext cx="0" cy="1863199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17">
            <a:extLst>
              <a:ext uri="{FF2B5EF4-FFF2-40B4-BE49-F238E27FC236}">
                <a16:creationId xmlns:a16="http://schemas.microsoft.com/office/drawing/2014/main" id="{F4D720EE-16D9-C588-1A3C-A4F9287620B0}"/>
              </a:ext>
            </a:extLst>
          </p:cNvPr>
          <p:cNvCxnSpPr>
            <a:cxnSpLocks/>
          </p:cNvCxnSpPr>
          <p:nvPr/>
        </p:nvCxnSpPr>
        <p:spPr>
          <a:xfrm flipV="1">
            <a:off x="5030722" y="2692653"/>
            <a:ext cx="0" cy="1932190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18">
            <a:extLst>
              <a:ext uri="{FF2B5EF4-FFF2-40B4-BE49-F238E27FC236}">
                <a16:creationId xmlns:a16="http://schemas.microsoft.com/office/drawing/2014/main" id="{84769C26-7521-9513-5DBE-BB97965DAA88}"/>
              </a:ext>
            </a:extLst>
          </p:cNvPr>
          <p:cNvCxnSpPr>
            <a:cxnSpLocks/>
          </p:cNvCxnSpPr>
          <p:nvPr/>
        </p:nvCxnSpPr>
        <p:spPr>
          <a:xfrm flipV="1">
            <a:off x="4710504" y="2706761"/>
            <a:ext cx="0" cy="1903974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接点 29">
            <a:extLst>
              <a:ext uri="{FF2B5EF4-FFF2-40B4-BE49-F238E27FC236}">
                <a16:creationId xmlns:a16="http://schemas.microsoft.com/office/drawing/2014/main" id="{32BE5586-4770-30B9-853B-408560EEEEF5}"/>
              </a:ext>
            </a:extLst>
          </p:cNvPr>
          <p:cNvSpPr/>
          <p:nvPr/>
        </p:nvSpPr>
        <p:spPr>
          <a:xfrm>
            <a:off x="2106274" y="2659630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6" name="流程图: 接点 31">
            <a:extLst>
              <a:ext uri="{FF2B5EF4-FFF2-40B4-BE49-F238E27FC236}">
                <a16:creationId xmlns:a16="http://schemas.microsoft.com/office/drawing/2014/main" id="{CF2C5B1F-75CF-16B5-E8B2-FFD85E32E474}"/>
              </a:ext>
            </a:extLst>
          </p:cNvPr>
          <p:cNvSpPr/>
          <p:nvPr/>
        </p:nvSpPr>
        <p:spPr>
          <a:xfrm>
            <a:off x="2399324" y="2678602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7" name="流程图: 接点 32">
            <a:extLst>
              <a:ext uri="{FF2B5EF4-FFF2-40B4-BE49-F238E27FC236}">
                <a16:creationId xmlns:a16="http://schemas.microsoft.com/office/drawing/2014/main" id="{AB7A2AED-0406-70D1-EBB7-148EEF220CF8}"/>
              </a:ext>
            </a:extLst>
          </p:cNvPr>
          <p:cNvSpPr/>
          <p:nvPr/>
        </p:nvSpPr>
        <p:spPr>
          <a:xfrm>
            <a:off x="2685551" y="2726170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8" name="流程图: 接点 33">
            <a:extLst>
              <a:ext uri="{FF2B5EF4-FFF2-40B4-BE49-F238E27FC236}">
                <a16:creationId xmlns:a16="http://schemas.microsoft.com/office/drawing/2014/main" id="{2CCCA642-6F0C-9695-A5CC-6C840F306F30}"/>
              </a:ext>
            </a:extLst>
          </p:cNvPr>
          <p:cNvSpPr/>
          <p:nvPr/>
        </p:nvSpPr>
        <p:spPr>
          <a:xfrm>
            <a:off x="2963783" y="3077140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9" name="流程图: 接点 34">
            <a:extLst>
              <a:ext uri="{FF2B5EF4-FFF2-40B4-BE49-F238E27FC236}">
                <a16:creationId xmlns:a16="http://schemas.microsoft.com/office/drawing/2014/main" id="{D7521464-F861-A472-13F3-B228A9783FEF}"/>
              </a:ext>
            </a:extLst>
          </p:cNvPr>
          <p:cNvSpPr/>
          <p:nvPr/>
        </p:nvSpPr>
        <p:spPr>
          <a:xfrm>
            <a:off x="3257077" y="3885318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0" name="流程图: 接点 35">
            <a:extLst>
              <a:ext uri="{FF2B5EF4-FFF2-40B4-BE49-F238E27FC236}">
                <a16:creationId xmlns:a16="http://schemas.microsoft.com/office/drawing/2014/main" id="{BB4B716F-D3A4-7742-215B-069804B11331}"/>
              </a:ext>
            </a:extLst>
          </p:cNvPr>
          <p:cNvSpPr/>
          <p:nvPr/>
        </p:nvSpPr>
        <p:spPr>
          <a:xfrm>
            <a:off x="3544230" y="4487087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1" name="流程图: 接点 36">
            <a:extLst>
              <a:ext uri="{FF2B5EF4-FFF2-40B4-BE49-F238E27FC236}">
                <a16:creationId xmlns:a16="http://schemas.microsoft.com/office/drawing/2014/main" id="{DA437420-39DF-1F67-45F6-2818E1F20938}"/>
              </a:ext>
            </a:extLst>
          </p:cNvPr>
          <p:cNvSpPr/>
          <p:nvPr/>
        </p:nvSpPr>
        <p:spPr>
          <a:xfrm>
            <a:off x="3839797" y="3883148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2" name="流程图: 接点 37">
            <a:extLst>
              <a:ext uri="{FF2B5EF4-FFF2-40B4-BE49-F238E27FC236}">
                <a16:creationId xmlns:a16="http://schemas.microsoft.com/office/drawing/2014/main" id="{C9470E8F-A0BD-A2E1-F4EF-3E17CE047733}"/>
              </a:ext>
            </a:extLst>
          </p:cNvPr>
          <p:cNvSpPr/>
          <p:nvPr/>
        </p:nvSpPr>
        <p:spPr>
          <a:xfrm>
            <a:off x="4115757" y="3058764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3" name="流程图: 接点 38">
            <a:extLst>
              <a:ext uri="{FF2B5EF4-FFF2-40B4-BE49-F238E27FC236}">
                <a16:creationId xmlns:a16="http://schemas.microsoft.com/office/drawing/2014/main" id="{A507A03B-0915-9890-9553-B1874F7B9E61}"/>
              </a:ext>
            </a:extLst>
          </p:cNvPr>
          <p:cNvSpPr/>
          <p:nvPr/>
        </p:nvSpPr>
        <p:spPr>
          <a:xfrm>
            <a:off x="4402911" y="2753659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4" name="流程图: 接点 39">
            <a:extLst>
              <a:ext uri="{FF2B5EF4-FFF2-40B4-BE49-F238E27FC236}">
                <a16:creationId xmlns:a16="http://schemas.microsoft.com/office/drawing/2014/main" id="{28339163-605A-06CD-B67D-1D44CC952E45}"/>
              </a:ext>
            </a:extLst>
          </p:cNvPr>
          <p:cNvSpPr/>
          <p:nvPr/>
        </p:nvSpPr>
        <p:spPr>
          <a:xfrm>
            <a:off x="4674314" y="2675258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5" name="流程图: 接点 40">
            <a:extLst>
              <a:ext uri="{FF2B5EF4-FFF2-40B4-BE49-F238E27FC236}">
                <a16:creationId xmlns:a16="http://schemas.microsoft.com/office/drawing/2014/main" id="{86DB4ADA-06E9-D6A7-B90C-794EF58CCDD2}"/>
              </a:ext>
            </a:extLst>
          </p:cNvPr>
          <p:cNvSpPr/>
          <p:nvPr/>
        </p:nvSpPr>
        <p:spPr>
          <a:xfrm>
            <a:off x="5027454" y="2663792"/>
            <a:ext cx="42732" cy="427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49C318-D76D-7899-D4A8-DA2337FEFCF5}"/>
              </a:ext>
            </a:extLst>
          </p:cNvPr>
          <p:cNvSpPr txBox="1"/>
          <p:nvPr/>
        </p:nvSpPr>
        <p:spPr>
          <a:xfrm>
            <a:off x="3126258" y="3271421"/>
            <a:ext cx="91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dirty="0">
                <a:solidFill>
                  <a:srgbClr val="C00000"/>
                </a:solidFill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FE0F3D0-9023-430C-4ABC-F6186C08495B}"/>
                  </a:ext>
                </a:extLst>
              </p:cNvPr>
              <p:cNvSpPr txBox="1"/>
              <p:nvPr/>
            </p:nvSpPr>
            <p:spPr>
              <a:xfrm>
                <a:off x="2064650" y="2644774"/>
                <a:ext cx="412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GB" altLang="zh-CN" sz="1800" b="0" i="1" smtClean="0">
                              <a:solidFill>
                                <a:srgbClr val="004A8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GB" altLang="zh-CN" sz="1800" b="0" i="1">
                              <a:solidFill>
                                <a:srgbClr val="004A8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GB" altLang="zh-CN" sz="1800" b="0" i="1" smtClean="0">
                              <a:solidFill>
                                <a:srgbClr val="004A8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1800" b="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FE0F3D0-9023-430C-4ABC-F6186C084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650" y="2644774"/>
                <a:ext cx="4129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7671669-8E86-03AE-8812-B5E944C5FF55}"/>
                  </a:ext>
                </a:extLst>
              </p:cNvPr>
              <p:cNvSpPr txBox="1"/>
              <p:nvPr/>
            </p:nvSpPr>
            <p:spPr>
              <a:xfrm>
                <a:off x="2407809" y="2621014"/>
                <a:ext cx="412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GB" altLang="zh-CN" sz="1800" b="0" i="1" smtClean="0">
                              <a:solidFill>
                                <a:srgbClr val="00696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GB" altLang="zh-CN" sz="1800" b="0" i="1">
                              <a:solidFill>
                                <a:srgbClr val="00696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GB" altLang="zh-CN" sz="1800" b="0" i="1" smtClean="0">
                              <a:solidFill>
                                <a:srgbClr val="00696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800" b="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7671669-8E86-03AE-8812-B5E944C5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809" y="2621014"/>
                <a:ext cx="4129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A966599-5632-4986-7FAB-62986ECD3C59}"/>
                  </a:ext>
                </a:extLst>
              </p:cNvPr>
              <p:cNvSpPr txBox="1"/>
              <p:nvPr/>
            </p:nvSpPr>
            <p:spPr>
              <a:xfrm>
                <a:off x="5043238" y="2575490"/>
                <a:ext cx="412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GB" altLang="zh-CN" sz="1800" b="0" i="1" smtClean="0">
                              <a:solidFill>
                                <a:srgbClr val="BF111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GB" altLang="zh-CN" sz="1800" b="0" i="1">
                              <a:solidFill>
                                <a:srgbClr val="BF111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GB" altLang="zh-CN" sz="1800" b="0" i="1" smtClean="0">
                              <a:solidFill>
                                <a:srgbClr val="BF111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GB" sz="1800" b="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A966599-5632-4986-7FAB-62986ECD3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238" y="2575490"/>
                <a:ext cx="412975" cy="369332"/>
              </a:xfrm>
              <a:prstGeom prst="rect">
                <a:avLst/>
              </a:prstGeom>
              <a:blipFill>
                <a:blip r:embed="rId8"/>
                <a:stretch>
                  <a:fillRect r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9170EE4-1350-DB51-99AF-C1055726CE66}"/>
                  </a:ext>
                </a:extLst>
              </p:cNvPr>
              <p:cNvSpPr txBox="1"/>
              <p:nvPr/>
            </p:nvSpPr>
            <p:spPr>
              <a:xfrm>
                <a:off x="4664000" y="2608718"/>
                <a:ext cx="351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GB" altLang="zh-CN" sz="1800" b="0" i="1" smtClean="0">
                              <a:solidFill>
                                <a:srgbClr val="C25B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GB" altLang="zh-CN" sz="1800" b="0" i="1">
                              <a:solidFill>
                                <a:srgbClr val="C25B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GB" altLang="zh-CN" sz="1800" b="0" i="1" smtClean="0">
                              <a:solidFill>
                                <a:srgbClr val="C25B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GB" sz="1800" b="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9170EE4-1350-DB51-99AF-C1055726C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000" y="2608718"/>
                <a:ext cx="3510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F9562FA9-5DF2-EBBA-F5D8-F44AF3E8C112}"/>
              </a:ext>
            </a:extLst>
          </p:cNvPr>
          <p:cNvGrpSpPr/>
          <p:nvPr/>
        </p:nvGrpSpPr>
        <p:grpSpPr>
          <a:xfrm>
            <a:off x="5519586" y="2301029"/>
            <a:ext cx="1197516" cy="2578090"/>
            <a:chOff x="4010902" y="3022928"/>
            <a:chExt cx="1197516" cy="25780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19E9798F-1244-2B83-1671-54CFA8602199}"/>
                    </a:ext>
                  </a:extLst>
                </p:cNvPr>
                <p:cNvSpPr txBox="1"/>
                <p:nvPr/>
              </p:nvSpPr>
              <p:spPr>
                <a:xfrm>
                  <a:off x="4683268" y="3970053"/>
                  <a:ext cx="417334" cy="471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GB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 sz="1800" dirty="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65475F6B-4CEF-44F1-89D5-A026D9E96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268" y="3970053"/>
                  <a:ext cx="417334" cy="4712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F76101A-E5BD-D889-CE00-0D83DE6D63D2}"/>
                </a:ext>
              </a:extLst>
            </p:cNvPr>
            <p:cNvGrpSpPr/>
            <p:nvPr/>
          </p:nvGrpSpPr>
          <p:grpSpPr>
            <a:xfrm>
              <a:off x="4622565" y="3022928"/>
              <a:ext cx="533164" cy="499216"/>
              <a:chOff x="219619" y="2513456"/>
              <a:chExt cx="1928835" cy="1806020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71C9D767-9123-4A73-BB78-D29A2477F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r="77842"/>
              <a:stretch/>
            </p:blipFill>
            <p:spPr>
              <a:xfrm>
                <a:off x="219619" y="2538524"/>
                <a:ext cx="1928835" cy="1780952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1E8E92D5-7F63-5925-DF3C-22268BCAD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8755" y="2513456"/>
                <a:ext cx="1469699" cy="685714"/>
              </a:xfrm>
              <a:prstGeom prst="rect">
                <a:avLst/>
              </a:prstGeom>
            </p:spPr>
          </p:pic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F85C9D8-D7D7-602F-B216-F78664D72C20}"/>
                </a:ext>
              </a:extLst>
            </p:cNvPr>
            <p:cNvGrpSpPr/>
            <p:nvPr/>
          </p:nvGrpSpPr>
          <p:grpSpPr>
            <a:xfrm>
              <a:off x="4615607" y="3618548"/>
              <a:ext cx="592811" cy="499923"/>
              <a:chOff x="932164" y="1903871"/>
              <a:chExt cx="2108108" cy="1777786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65035E93-EF4A-0D15-81CF-5AEEF0A6B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23772" r="53920"/>
              <a:stretch/>
            </p:blipFill>
            <p:spPr>
              <a:xfrm>
                <a:off x="932164" y="1938800"/>
                <a:ext cx="1893029" cy="1742857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0B8B42BC-5137-80B2-0133-D7ABFEA7D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7415" y="1903871"/>
                <a:ext cx="1742857" cy="685714"/>
              </a:xfrm>
              <a:prstGeom prst="rect">
                <a:avLst/>
              </a:prstGeom>
            </p:spPr>
          </p:pic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E5D0D00-CFFE-D457-9E4F-B0C87ACE03E3}"/>
                </a:ext>
              </a:extLst>
            </p:cNvPr>
            <p:cNvGrpSpPr/>
            <p:nvPr/>
          </p:nvGrpSpPr>
          <p:grpSpPr>
            <a:xfrm>
              <a:off x="4619932" y="4453037"/>
              <a:ext cx="533164" cy="519062"/>
              <a:chOff x="3650099" y="4640699"/>
              <a:chExt cx="1843799" cy="1795027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2E6BD0D1-10C6-9D1B-242D-7980FAB780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54578" r="23694"/>
              <a:stretch/>
            </p:blipFill>
            <p:spPr>
              <a:xfrm>
                <a:off x="3650099" y="4692869"/>
                <a:ext cx="1843799" cy="1742857"/>
              </a:xfrm>
              <a:prstGeom prst="rect">
                <a:avLst/>
              </a:prstGeom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47CC2B25-A645-1092-74B3-C859A5A7E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2200" y="4640699"/>
                <a:ext cx="1515960" cy="711031"/>
              </a:xfrm>
              <a:prstGeom prst="rect">
                <a:avLst/>
              </a:prstGeom>
            </p:spPr>
          </p:pic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68DEAA8-A5E3-A3AE-20DE-476B8338360B}"/>
                </a:ext>
              </a:extLst>
            </p:cNvPr>
            <p:cNvGrpSpPr/>
            <p:nvPr/>
          </p:nvGrpSpPr>
          <p:grpSpPr>
            <a:xfrm>
              <a:off x="4603559" y="5092914"/>
              <a:ext cx="544377" cy="501463"/>
              <a:chOff x="3274969" y="4672821"/>
              <a:chExt cx="1979369" cy="1823327"/>
            </a:xfrm>
          </p:grpSpPr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BC714CC6-14A8-4AFD-BCAB-B3127154DF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77155"/>
              <a:stretch/>
            </p:blipFill>
            <p:spPr>
              <a:xfrm>
                <a:off x="3315737" y="4753291"/>
                <a:ext cx="1938601" cy="1742857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685E6A1F-92FD-71C8-55B9-512BCFF24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50741" y="4804501"/>
                <a:ext cx="1108427" cy="629807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D3B13E5B-9194-51A3-965B-F4D3F75B3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766735">
                <a:off x="3274969" y="4672821"/>
                <a:ext cx="444772" cy="21574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36A73C70-5BD3-8C8B-F181-847CC16CB63A}"/>
                    </a:ext>
                  </a:extLst>
                </p:cNvPr>
                <p:cNvSpPr txBox="1"/>
                <p:nvPr/>
              </p:nvSpPr>
              <p:spPr>
                <a:xfrm>
                  <a:off x="4060434" y="3173425"/>
                  <a:ext cx="6600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GB" altLang="zh-CN" sz="1800" b="0" i="1" smtClean="0">
                                <a:solidFill>
                                  <a:srgbClr val="004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GB" altLang="zh-CN" sz="1800" b="0" i="1">
                                <a:solidFill>
                                  <a:srgbClr val="004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GB" altLang="zh-CN" sz="1800" b="0" i="1" smtClean="0">
                                <a:solidFill>
                                  <a:srgbClr val="004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GB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GB" sz="1800" b="0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D9DE1FEE-A94A-43E6-83BA-9E5A9F4E0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0434" y="3173425"/>
                  <a:ext cx="660090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CB188721-B437-0B36-59A1-CED08F66464C}"/>
                    </a:ext>
                  </a:extLst>
                </p:cNvPr>
                <p:cNvSpPr txBox="1"/>
                <p:nvPr/>
              </p:nvSpPr>
              <p:spPr>
                <a:xfrm>
                  <a:off x="4092631" y="3758740"/>
                  <a:ext cx="629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GB" altLang="zh-CN" sz="1800" b="0" i="1" smtClean="0">
                                <a:solidFill>
                                  <a:srgbClr val="006D7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GB" altLang="zh-CN" sz="1800" b="0" i="1">
                                <a:solidFill>
                                  <a:srgbClr val="006D7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GB" altLang="zh-CN" sz="1800" b="0" i="1" smtClean="0">
                                <a:solidFill>
                                  <a:srgbClr val="006D7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GB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GB" sz="1800" b="0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CA6ABC53-E4AF-4D0D-A50C-BF1E09465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631" y="3758740"/>
                  <a:ext cx="629332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1C593A48-2E8E-3FD9-83AD-2231C71F3FF2}"/>
                    </a:ext>
                  </a:extLst>
                </p:cNvPr>
                <p:cNvSpPr txBox="1"/>
                <p:nvPr/>
              </p:nvSpPr>
              <p:spPr>
                <a:xfrm>
                  <a:off x="4084172" y="4568557"/>
                  <a:ext cx="6376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GB" altLang="zh-CN" sz="1800" b="0" i="1" smtClean="0">
                                <a:solidFill>
                                  <a:srgbClr val="C15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GB" altLang="zh-CN" sz="1800" b="0" i="1">
                                <a:solidFill>
                                  <a:srgbClr val="C15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GB" altLang="zh-CN" sz="1800" b="0" i="1" smtClean="0">
                                <a:solidFill>
                                  <a:srgbClr val="C15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kumimoji="1" lang="en-GB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GB" sz="1800" b="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627B2553-35E3-4BAB-91F7-6C013EC50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172" y="4568557"/>
                  <a:ext cx="637647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17853736-BC65-A713-F239-6926083D7CD5}"/>
                    </a:ext>
                  </a:extLst>
                </p:cNvPr>
                <p:cNvSpPr txBox="1"/>
                <p:nvPr/>
              </p:nvSpPr>
              <p:spPr>
                <a:xfrm>
                  <a:off x="4010902" y="5161803"/>
                  <a:ext cx="7817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GB" altLang="zh-CN" sz="1800" b="0" i="1" smtClean="0">
                                <a:solidFill>
                                  <a:srgbClr val="C11A2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GB" altLang="zh-CN" sz="1800" b="0" i="1">
                                <a:solidFill>
                                  <a:srgbClr val="C11A2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GB" altLang="zh-CN" sz="1800" b="0" i="1" smtClean="0">
                                <a:solidFill>
                                  <a:srgbClr val="C11A2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kumimoji="1" lang="en-GB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GB" sz="1800" b="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70CDDBA4-7E39-48D9-841C-C07AF6ADE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902" y="5161803"/>
                  <a:ext cx="781778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1F9C8F98-843B-A970-2077-3C3D88AF6D0A}"/>
                    </a:ext>
                  </a:extLst>
                </p:cNvPr>
                <p:cNvSpPr txBox="1"/>
                <p:nvPr/>
              </p:nvSpPr>
              <p:spPr>
                <a:xfrm>
                  <a:off x="4078127" y="4048789"/>
                  <a:ext cx="10615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GB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kumimoji="1" lang="en-GB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r>
                          <a:rPr kumimoji="1" lang="en-GB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GB" sz="2400" dirty="0">
                    <a:solidFill>
                      <a:srgbClr val="FF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E835E9BA-A73C-4EC7-9C4C-1B69C3681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127" y="4048789"/>
                  <a:ext cx="1061557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5C3B7EC-DC9F-9DE2-7E4F-94E681C24662}"/>
                    </a:ext>
                  </a:extLst>
                </p:cNvPr>
                <p:cNvSpPr txBox="1"/>
                <p:nvPr/>
              </p:nvSpPr>
              <p:spPr>
                <a:xfrm>
                  <a:off x="4672687" y="3465243"/>
                  <a:ext cx="417334" cy="471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GB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 sz="1800" dirty="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E8B258D-B37A-4472-B883-B06D942C2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687" y="3465243"/>
                  <a:ext cx="417334" cy="4712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8736CE8-F889-9266-F015-32FC785DC784}"/>
                    </a:ext>
                  </a:extLst>
                </p:cNvPr>
                <p:cNvSpPr txBox="1"/>
                <p:nvPr/>
              </p:nvSpPr>
              <p:spPr>
                <a:xfrm>
                  <a:off x="4654054" y="4362124"/>
                  <a:ext cx="458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GB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 sz="1800" dirty="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3D74E27-FAE7-4C47-9CCC-CB2559663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4054" y="4362124"/>
                  <a:ext cx="45850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EC68296-F274-0806-2EE8-1865F470274D}"/>
                    </a:ext>
                  </a:extLst>
                </p:cNvPr>
                <p:cNvSpPr txBox="1"/>
                <p:nvPr/>
              </p:nvSpPr>
              <p:spPr>
                <a:xfrm>
                  <a:off x="4687168" y="4893518"/>
                  <a:ext cx="417334" cy="471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GB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 sz="1800" dirty="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2730B93D-5219-44A7-A9DC-E83FE5957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168" y="4893518"/>
                  <a:ext cx="417334" cy="4712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F8FC8FD-53A0-C2A3-6395-DDB1E9466B9E}"/>
                </a:ext>
              </a:extLst>
            </p:cNvPr>
            <p:cNvSpPr/>
            <p:nvPr/>
          </p:nvSpPr>
          <p:spPr>
            <a:xfrm>
              <a:off x="4129449" y="3029569"/>
              <a:ext cx="1022902" cy="2571449"/>
            </a:xfrm>
            <a:prstGeom prst="rect">
              <a:avLst/>
            </a:prstGeom>
            <a:solidFill>
              <a:srgbClr val="7030A0">
                <a:alpha val="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7030A0"/>
                </a:solidFill>
              </a:endParaRPr>
            </a:p>
          </p:txBody>
        </p:sp>
      </p:grpSp>
      <p:sp>
        <p:nvSpPr>
          <p:cNvPr id="65" name="右箭头 46">
            <a:extLst>
              <a:ext uri="{FF2B5EF4-FFF2-40B4-BE49-F238E27FC236}">
                <a16:creationId xmlns:a16="http://schemas.microsoft.com/office/drawing/2014/main" id="{6951D4D4-A3ED-ED5E-EEB0-53305C2C716C}"/>
              </a:ext>
            </a:extLst>
          </p:cNvPr>
          <p:cNvSpPr/>
          <p:nvPr/>
        </p:nvSpPr>
        <p:spPr>
          <a:xfrm>
            <a:off x="6749677" y="3416424"/>
            <a:ext cx="240992" cy="415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BF4C9DF1-7A5F-55A4-7144-47535F665D2A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b="11151"/>
          <a:stretch/>
        </p:blipFill>
        <p:spPr>
          <a:xfrm>
            <a:off x="7015702" y="2235093"/>
            <a:ext cx="3653209" cy="2631081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0090264A-87B8-59E8-C322-5D0F95CA1E4D}"/>
              </a:ext>
            </a:extLst>
          </p:cNvPr>
          <p:cNvSpPr/>
          <p:nvPr/>
        </p:nvSpPr>
        <p:spPr>
          <a:xfrm>
            <a:off x="1270379" y="6578877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al. </a:t>
            </a:r>
            <a:r>
              <a:rPr lang="en-US" altLang="zh-CN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BernNet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Arbitrary Graph Spectral Filters via Bernstein Approximation.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[NeurIPS’2021]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02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0" grpId="0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CE63BB0-C28E-384F-B3E9-38A47A73D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195170"/>
            <a:ext cx="7449753" cy="22570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097A00-A777-7E4A-81EC-B7B482D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49C67-ECA4-624B-8DBA-E3203651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2800" dirty="0"/>
          </a:p>
          <a:p>
            <a:endParaRPr kumimoji="1" lang="en-GB" altLang="zh-CN" sz="28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946ED1-992F-F343-AEDC-D18FF3A73A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1"/>
          <a:stretch/>
        </p:blipFill>
        <p:spPr>
          <a:xfrm>
            <a:off x="829180" y="3621497"/>
            <a:ext cx="5040560" cy="2360087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0EF2A9-7F9E-1C48-B895-521AA4C8265E}"/>
              </a:ext>
            </a:extLst>
          </p:cNvPr>
          <p:cNvSpPr/>
          <p:nvPr/>
        </p:nvSpPr>
        <p:spPr>
          <a:xfrm>
            <a:off x="2888566" y="2600338"/>
            <a:ext cx="6284237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301C346-7426-2747-88EC-66657B7003F0}"/>
              </a:ext>
            </a:extLst>
          </p:cNvPr>
          <p:cNvSpPr/>
          <p:nvPr/>
        </p:nvSpPr>
        <p:spPr>
          <a:xfrm>
            <a:off x="3371135" y="4829504"/>
            <a:ext cx="1296144" cy="115208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3E54D6-FAD6-474E-A1E0-F6DCFB7BFEAB}"/>
              </a:ext>
            </a:extLst>
          </p:cNvPr>
          <p:cNvSpPr/>
          <p:nvPr/>
        </p:nvSpPr>
        <p:spPr>
          <a:xfrm>
            <a:off x="5572404" y="2610666"/>
            <a:ext cx="898859" cy="216025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40.19</a:t>
            </a:r>
            <a:r>
              <a:rPr lang="en-GB" sz="13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±0 .56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EF81D8-A554-1F0F-73A2-10F9352E48AB}"/>
              </a:ext>
            </a:extLst>
          </p:cNvPr>
          <p:cNvSpPr/>
          <p:nvPr/>
        </p:nvSpPr>
        <p:spPr>
          <a:xfrm>
            <a:off x="1270379" y="6578877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al. </a:t>
            </a:r>
            <a:r>
              <a:rPr lang="en-US" altLang="zh-CN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BernNet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Arbitrary Graph Spectral Filters via Bernstein Approximation.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[NeurIPS’2021]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41D8BC-14C9-E5BB-5A67-6E6BEFF454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01"/>
          <a:stretch/>
        </p:blipFill>
        <p:spPr>
          <a:xfrm>
            <a:off x="6240016" y="3630625"/>
            <a:ext cx="5040560" cy="2418773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F6FD02-5F6B-F3C0-E364-D7CBE03C9119}"/>
              </a:ext>
            </a:extLst>
          </p:cNvPr>
          <p:cNvSpPr/>
          <p:nvPr/>
        </p:nvSpPr>
        <p:spPr>
          <a:xfrm>
            <a:off x="8764299" y="4869160"/>
            <a:ext cx="1231572" cy="118023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73AA19-93EA-8794-63DC-F289A806D31D}"/>
              </a:ext>
            </a:extLst>
          </p:cNvPr>
          <p:cNvSpPr txBox="1"/>
          <p:nvPr/>
        </p:nvSpPr>
        <p:spPr>
          <a:xfrm>
            <a:off x="2068632" y="6052756"/>
            <a:ext cx="256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>
                <a:latin typeface="+mn-lt"/>
                <a:ea typeface="黑体" panose="02010609060101010101" pitchFamily="49" charset="-122"/>
              </a:rPr>
              <a:t>Learned filters</a:t>
            </a:r>
            <a:endParaRPr lang="en-GB" sz="2400" b="0" dirty="0">
              <a:latin typeface="+mn-lt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404AA3-C29C-7F50-2807-6D5BB23F1D0C}"/>
                  </a:ext>
                </a:extLst>
              </p:cNvPr>
              <p:cNvSpPr txBox="1"/>
              <p:nvPr/>
            </p:nvSpPr>
            <p:spPr>
              <a:xfrm>
                <a:off x="7561391" y="6052756"/>
                <a:ext cx="2434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0" dirty="0">
                    <a:solidFill>
                      <a:schemeClr val="tx1"/>
                    </a:solidFill>
                    <a:latin typeface="+mn-lt"/>
                    <a:ea typeface="黑体" panose="02010609060101010101" pitchFamily="49" charset="-122"/>
                  </a:rPr>
                  <a:t>Coefficient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GB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GB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GB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sz="24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404AA3-C29C-7F50-2807-6D5BB23F1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91" y="6052756"/>
                <a:ext cx="2434480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FCC9C6A8-DB39-7C3F-F3AB-ED4E774A26E4}"/>
              </a:ext>
            </a:extLst>
          </p:cNvPr>
          <p:cNvSpPr/>
          <p:nvPr/>
        </p:nvSpPr>
        <p:spPr>
          <a:xfrm>
            <a:off x="1944142" y="1494615"/>
            <a:ext cx="847811" cy="8884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4B7EB2C-C046-DEB1-2C00-08F7FD835EA0}"/>
              </a:ext>
            </a:extLst>
          </p:cNvPr>
          <p:cNvSpPr/>
          <p:nvPr/>
        </p:nvSpPr>
        <p:spPr>
          <a:xfrm>
            <a:off x="1944142" y="2425996"/>
            <a:ext cx="847811" cy="8884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67BC75-7C91-1F48-0DBB-520D7C2C1D7D}"/>
              </a:ext>
            </a:extLst>
          </p:cNvPr>
          <p:cNvSpPr/>
          <p:nvPr/>
        </p:nvSpPr>
        <p:spPr>
          <a:xfrm>
            <a:off x="288251" y="1774079"/>
            <a:ext cx="1715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tabLst/>
              <a:defRPr/>
            </a:pPr>
            <a:r>
              <a:rPr kumimoji="1" lang="e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2" charset="-122"/>
                <a:cs typeface="+mn-cs"/>
              </a:rPr>
              <a:t>Homophilic graphs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580161-5FA8-5D3C-770A-D143E76516C2}"/>
              </a:ext>
            </a:extLst>
          </p:cNvPr>
          <p:cNvSpPr/>
          <p:nvPr/>
        </p:nvSpPr>
        <p:spPr>
          <a:xfrm>
            <a:off x="288251" y="2676982"/>
            <a:ext cx="1720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1400" b="0" dirty="0">
                <a:latin typeface="+mn-lt"/>
                <a:ea typeface="SimHei" panose="02010609060101010101" pitchFamily="49" charset="-122"/>
              </a:rPr>
              <a:t>Heterophilic graphs</a:t>
            </a:r>
            <a:endParaRPr kumimoji="1" lang="en-US" altLang="zh-CN" sz="14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95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97A00-A777-7E4A-81EC-B7B482D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49C67-ECA4-624B-8DBA-E3203651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2800" dirty="0"/>
          </a:p>
          <a:p>
            <a:endParaRPr kumimoji="1" lang="en-GB" altLang="zh-CN" sz="2800" dirty="0"/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946ED1-992F-F343-AEDC-D18FF3A73A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1"/>
          <a:stretch/>
        </p:blipFill>
        <p:spPr>
          <a:xfrm>
            <a:off x="829180" y="3621497"/>
            <a:ext cx="5040560" cy="2360087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1EF81D8-A554-1F0F-73A2-10F9352E48AB}"/>
              </a:ext>
            </a:extLst>
          </p:cNvPr>
          <p:cNvSpPr/>
          <p:nvPr/>
        </p:nvSpPr>
        <p:spPr>
          <a:xfrm>
            <a:off x="1270379" y="6578877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al. </a:t>
            </a:r>
            <a:r>
              <a:rPr lang="en-US" altLang="zh-CN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BernNet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Arbitrary Graph Spectral Filters via Bernstein Approximation.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[NeurIPS’2021]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41D8BC-14C9-E5BB-5A67-6E6BEFF45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01"/>
          <a:stretch/>
        </p:blipFill>
        <p:spPr>
          <a:xfrm>
            <a:off x="6240016" y="3630625"/>
            <a:ext cx="5040560" cy="2418773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AFC6EA8-4642-226B-58DD-9FBC342EFAE1}"/>
              </a:ext>
            </a:extLst>
          </p:cNvPr>
          <p:cNvSpPr/>
          <p:nvPr/>
        </p:nvSpPr>
        <p:spPr>
          <a:xfrm>
            <a:off x="2125799" y="4779041"/>
            <a:ext cx="1255976" cy="120254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3E5035-9D10-D3E9-AA57-C1007DB330F8}"/>
              </a:ext>
            </a:extLst>
          </p:cNvPr>
          <p:cNvSpPr/>
          <p:nvPr/>
        </p:nvSpPr>
        <p:spPr>
          <a:xfrm>
            <a:off x="4613765" y="4779041"/>
            <a:ext cx="1255976" cy="120254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391F17-D729-6815-C9CE-0D681EC1D290}"/>
              </a:ext>
            </a:extLst>
          </p:cNvPr>
          <p:cNvSpPr/>
          <p:nvPr/>
        </p:nvSpPr>
        <p:spPr>
          <a:xfrm>
            <a:off x="7536634" y="4849137"/>
            <a:ext cx="1255976" cy="120254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24BE3C-1327-3B2A-BDE4-595B92585776}"/>
              </a:ext>
            </a:extLst>
          </p:cNvPr>
          <p:cNvSpPr/>
          <p:nvPr/>
        </p:nvSpPr>
        <p:spPr>
          <a:xfrm>
            <a:off x="10024600" y="4849137"/>
            <a:ext cx="1255976" cy="120254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879884D-9203-455C-0432-BD85A45DA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195170"/>
            <a:ext cx="7449753" cy="2257069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7A46FCB1-9F09-9044-D2A9-0F75A22A2117}"/>
              </a:ext>
            </a:extLst>
          </p:cNvPr>
          <p:cNvSpPr/>
          <p:nvPr/>
        </p:nvSpPr>
        <p:spPr>
          <a:xfrm>
            <a:off x="1944142" y="1494615"/>
            <a:ext cx="847811" cy="8884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66D215-20D4-2EA4-0833-CBCB9635686B}"/>
              </a:ext>
            </a:extLst>
          </p:cNvPr>
          <p:cNvSpPr/>
          <p:nvPr/>
        </p:nvSpPr>
        <p:spPr>
          <a:xfrm>
            <a:off x="1944142" y="2425996"/>
            <a:ext cx="847811" cy="8884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DC31287-D454-5344-CAE9-651DB4D4A618}"/>
              </a:ext>
            </a:extLst>
          </p:cNvPr>
          <p:cNvSpPr/>
          <p:nvPr/>
        </p:nvSpPr>
        <p:spPr>
          <a:xfrm>
            <a:off x="8360562" y="2433168"/>
            <a:ext cx="864095" cy="19863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8A5DA8-8E2E-5707-0289-6EFB0513DB58}"/>
              </a:ext>
            </a:extLst>
          </p:cNvPr>
          <p:cNvSpPr/>
          <p:nvPr/>
        </p:nvSpPr>
        <p:spPr>
          <a:xfrm>
            <a:off x="8360562" y="2770892"/>
            <a:ext cx="864095" cy="19863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B62771-374C-0380-E5FC-904693914A2D}"/>
              </a:ext>
            </a:extLst>
          </p:cNvPr>
          <p:cNvSpPr/>
          <p:nvPr/>
        </p:nvSpPr>
        <p:spPr>
          <a:xfrm>
            <a:off x="2918520" y="2402144"/>
            <a:ext cx="864095" cy="18940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B43500-BF76-4B8D-C432-B265290170DB}"/>
              </a:ext>
            </a:extLst>
          </p:cNvPr>
          <p:cNvSpPr/>
          <p:nvPr/>
        </p:nvSpPr>
        <p:spPr>
          <a:xfrm>
            <a:off x="2910277" y="2764455"/>
            <a:ext cx="864095" cy="18940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16DDA0-5F46-0B68-8097-75D184F39CD6}"/>
              </a:ext>
            </a:extLst>
          </p:cNvPr>
          <p:cNvSpPr txBox="1"/>
          <p:nvPr/>
        </p:nvSpPr>
        <p:spPr>
          <a:xfrm>
            <a:off x="2068632" y="6052756"/>
            <a:ext cx="256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>
                <a:latin typeface="+mn-lt"/>
                <a:ea typeface="黑体" panose="02010609060101010101" pitchFamily="49" charset="-122"/>
              </a:rPr>
              <a:t>Learned filters</a:t>
            </a:r>
            <a:endParaRPr lang="en-GB" sz="2400" b="0" dirty="0">
              <a:latin typeface="+mn-lt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B39E17D-93ED-85AF-DECE-081A6BE17500}"/>
                  </a:ext>
                </a:extLst>
              </p:cNvPr>
              <p:cNvSpPr txBox="1"/>
              <p:nvPr/>
            </p:nvSpPr>
            <p:spPr>
              <a:xfrm>
                <a:off x="7561391" y="6052756"/>
                <a:ext cx="2434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0" dirty="0">
                    <a:solidFill>
                      <a:schemeClr val="tx1"/>
                    </a:solidFill>
                    <a:latin typeface="+mn-lt"/>
                    <a:ea typeface="黑体" panose="02010609060101010101" pitchFamily="49" charset="-122"/>
                  </a:rPr>
                  <a:t>Coefficient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GB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GB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GB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sz="24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B39E17D-93ED-85AF-DECE-081A6BE17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91" y="6052756"/>
                <a:ext cx="2434480" cy="461665"/>
              </a:xfrm>
              <a:prstGeom prst="rect">
                <a:avLst/>
              </a:prstGeom>
              <a:blipFill>
                <a:blip r:embed="rId5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13">
            <a:extLst>
              <a:ext uri="{FF2B5EF4-FFF2-40B4-BE49-F238E27FC236}">
                <a16:creationId xmlns:a16="http://schemas.microsoft.com/office/drawing/2014/main" id="{CD0EADC1-2DB1-949F-5B18-F7C8AA7B7D1A}"/>
              </a:ext>
            </a:extLst>
          </p:cNvPr>
          <p:cNvSpPr/>
          <p:nvPr/>
        </p:nvSpPr>
        <p:spPr>
          <a:xfrm>
            <a:off x="288251" y="1774079"/>
            <a:ext cx="1715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tabLst/>
              <a:defRPr/>
            </a:pPr>
            <a:r>
              <a:rPr kumimoji="1" lang="e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2" charset="-122"/>
                <a:cs typeface="+mn-cs"/>
              </a:rPr>
              <a:t>Homophilic graphs</a:t>
            </a:r>
          </a:p>
        </p:txBody>
      </p:sp>
      <p:sp>
        <p:nvSpPr>
          <p:cNvPr id="11" name="矩形 14">
            <a:extLst>
              <a:ext uri="{FF2B5EF4-FFF2-40B4-BE49-F238E27FC236}">
                <a16:creationId xmlns:a16="http://schemas.microsoft.com/office/drawing/2014/main" id="{91B35D64-AE98-FFF3-1E62-2BE41D42768C}"/>
              </a:ext>
            </a:extLst>
          </p:cNvPr>
          <p:cNvSpPr/>
          <p:nvPr/>
        </p:nvSpPr>
        <p:spPr>
          <a:xfrm>
            <a:off x="288251" y="2676982"/>
            <a:ext cx="1720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1400" b="0" dirty="0">
                <a:latin typeface="+mn-lt"/>
                <a:ea typeface="SimHei" panose="02010609060101010101" pitchFamily="49" charset="-122"/>
              </a:rPr>
              <a:t>Heterophilic graphs</a:t>
            </a:r>
            <a:endParaRPr kumimoji="1" lang="en-US" altLang="zh-CN" sz="14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001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E7949-563A-4AFF-917B-6C58CC131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10081120" cy="2294768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on Graphs with </a:t>
            </a:r>
            <a:r>
              <a:rPr lang="en-GB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Chebyshev Approximation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Revisited </a:t>
            </a:r>
            <a:br>
              <a:rPr lang="en-GB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Oral</a:t>
            </a:r>
            <a:r>
              <a:rPr lang="zh-CN" alt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1.5%</a:t>
            </a:r>
            <a:r>
              <a:rPr lang="en-GB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0FB29F-E3E3-4A46-9C04-9CED4A3D0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1624" y="5805264"/>
            <a:ext cx="6768752" cy="334888"/>
          </a:xfrm>
        </p:spPr>
        <p:txBody>
          <a:bodyPr/>
          <a:lstStyle/>
          <a:p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Mingguo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Zhewei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Wei, Ji-Rong Wen</a:t>
            </a:r>
          </a:p>
        </p:txBody>
      </p:sp>
    </p:spTree>
    <p:extLst>
      <p:ext uri="{BB962C8B-B14F-4D97-AF65-F5344CB8AC3E}">
        <p14:creationId xmlns:p14="http://schemas.microsoft.com/office/powerpoint/2010/main" val="347464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6279D-1E76-184B-B75D-FDA30512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A88D1-3A5F-C637-1F9B-45796D97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11582400" cy="5328592"/>
          </a:xfrm>
        </p:spPr>
        <p:txBody>
          <a:bodyPr/>
          <a:lstStyle/>
          <a:p>
            <a:r>
              <a:rPr lang="en-GB" altLang="zh-CN" sz="2600" dirty="0">
                <a:solidFill>
                  <a:srgbClr val="000000"/>
                </a:solidFill>
              </a:rPr>
              <a:t>GCN</a:t>
            </a:r>
            <a:r>
              <a:rPr kumimoji="1" lang="en-US" altLang="zh-CN" sz="2200" dirty="0">
                <a:solidFill>
                  <a:srgbClr val="0070C0"/>
                </a:solidFill>
                <a:ea typeface="SimHei" panose="02010609060101010101" pitchFamily="49" charset="-122"/>
              </a:rPr>
              <a:t>[</a:t>
            </a:r>
            <a:r>
              <a:rPr kumimoji="1" lang="en-US" altLang="zh-CN" sz="2200" dirty="0" err="1">
                <a:solidFill>
                  <a:srgbClr val="0070C0"/>
                </a:solidFill>
                <a:ea typeface="SimHei" panose="02010609060101010101" pitchFamily="49" charset="-122"/>
              </a:rPr>
              <a:t>Kipf</a:t>
            </a:r>
            <a:r>
              <a:rPr kumimoji="1" lang="en-US" altLang="zh-CN" sz="2200" dirty="0">
                <a:solidFill>
                  <a:srgbClr val="0070C0"/>
                </a:solidFill>
                <a:ea typeface="SimHei" panose="02010609060101010101" pitchFamily="49" charset="-122"/>
              </a:rPr>
              <a:t> et al.,2017]</a:t>
            </a:r>
            <a:r>
              <a:rPr kumimoji="1" lang="en" altLang="zh-CN" sz="2200" dirty="0">
                <a:solidFill>
                  <a:srgbClr val="0070C0"/>
                </a:solidFill>
              </a:rPr>
              <a:t> </a:t>
            </a:r>
            <a:r>
              <a:rPr kumimoji="1" lang="en" altLang="zh-CN" sz="2800" dirty="0"/>
              <a:t>is a simplified form of </a:t>
            </a:r>
            <a:r>
              <a:rPr kumimoji="1" lang="en" altLang="zh-CN" sz="2600" dirty="0" err="1">
                <a:solidFill>
                  <a:srgbClr val="000000"/>
                </a:solidFill>
              </a:rPr>
              <a:t>ChebNet</a:t>
            </a:r>
            <a:r>
              <a:rPr kumimoji="1" lang="en" altLang="zh-CN" sz="2600" dirty="0">
                <a:solidFill>
                  <a:srgbClr val="000000"/>
                </a:solidFill>
              </a:rPr>
              <a:t> </a:t>
            </a:r>
            <a:r>
              <a:rPr kumimoji="1" lang="en" altLang="zh-CN" sz="2200" dirty="0">
                <a:solidFill>
                  <a:srgbClr val="0070C0"/>
                </a:solidFill>
              </a:rPr>
              <a:t>[</a:t>
            </a:r>
            <a:r>
              <a:rPr kumimoji="1" lang="en" altLang="zh-CN" sz="2200" dirty="0" err="1">
                <a:solidFill>
                  <a:srgbClr val="0070C0"/>
                </a:solidFill>
              </a:rPr>
              <a:t>Defferrard</a:t>
            </a:r>
            <a:r>
              <a:rPr kumimoji="1" lang="en" altLang="zh-CN" sz="2200" dirty="0">
                <a:solidFill>
                  <a:srgbClr val="0070C0"/>
                </a:solidFill>
              </a:rPr>
              <a:t> et al., 2016]</a:t>
            </a:r>
            <a:endParaRPr kumimoji="1" lang="en-US" altLang="zh-CN" sz="26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342900" lvl="1" indent="-342900"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r>
              <a:rPr kumimoji="1" lang="en-US" altLang="zh-CN" sz="2600" dirty="0"/>
              <a:t>Chebyshev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basis </a:t>
            </a:r>
            <a:r>
              <a:rPr kumimoji="1" lang="en" altLang="zh-CN" sz="2600" dirty="0"/>
              <a:t>has a higher approximation ability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compared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to</a:t>
            </a:r>
            <a:r>
              <a:rPr kumimoji="1" lang="en" altLang="zh-CN" sz="2600" dirty="0"/>
              <a:t> </a:t>
            </a:r>
            <a:r>
              <a:rPr kumimoji="1" lang="en-US" altLang="zh-CN" sz="2600" dirty="0"/>
              <a:t>Monomial and Bernstein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basis</a:t>
            </a:r>
            <a:r>
              <a:rPr kumimoji="1" lang="en-US" altLang="zh-CN" sz="2600" dirty="0">
                <a:solidFill>
                  <a:srgbClr val="0070C0"/>
                </a:solidFill>
                <a:ea typeface="SimHei" panose="02010609060101010101" pitchFamily="49" charset="-122"/>
              </a:rPr>
              <a:t> </a:t>
            </a:r>
            <a:r>
              <a:rPr kumimoji="1" lang="en-US" altLang="zh-CN" sz="2200" dirty="0">
                <a:solidFill>
                  <a:srgbClr val="0070C0"/>
                </a:solidFill>
                <a:ea typeface="SimHei" panose="02010609060101010101" pitchFamily="49" charset="-122"/>
              </a:rPr>
              <a:t>[Geddes,1978]</a:t>
            </a:r>
            <a:r>
              <a:rPr kumimoji="1" lang="en" altLang="zh-CN" sz="2200" dirty="0">
                <a:solidFill>
                  <a:srgbClr val="0070C0"/>
                </a:solidFill>
              </a:rPr>
              <a:t> </a:t>
            </a:r>
            <a:endParaRPr kumimoji="1" lang="en-US" altLang="zh-CN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7C696F-6E26-83D0-E8B5-A3ABA4507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861356"/>
            <a:ext cx="5384800" cy="1879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5BF707-DFAD-C8A7-2AF9-56BC95A23579}"/>
              </a:ext>
            </a:extLst>
          </p:cNvPr>
          <p:cNvSpPr/>
          <p:nvPr/>
        </p:nvSpPr>
        <p:spPr>
          <a:xfrm>
            <a:off x="3347392" y="3297379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0A425D-6FF6-8C04-4B26-1911A4D4B984}"/>
              </a:ext>
            </a:extLst>
          </p:cNvPr>
          <p:cNvSpPr txBox="1"/>
          <p:nvPr/>
        </p:nvSpPr>
        <p:spPr>
          <a:xfrm>
            <a:off x="7218438" y="2616288"/>
            <a:ext cx="4506624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CN" sz="1800" b="0" dirty="0">
                <a:latin typeface="+mn-lt"/>
                <a:ea typeface="SimHei" panose="02010609060101010101" pitchFamily="49" charset="-122"/>
              </a:rPr>
              <a:t>Why is </a:t>
            </a:r>
            <a:r>
              <a:rPr kumimoji="1" lang="en" altLang="zh-CN" sz="1800" b="0" dirty="0" err="1">
                <a:latin typeface="+mn-lt"/>
                <a:ea typeface="SimHei" panose="02010609060101010101" pitchFamily="49" charset="-122"/>
              </a:rPr>
              <a:t>ChebNet’s</a:t>
            </a:r>
            <a:r>
              <a:rPr kumimoji="1" lang="en" altLang="zh-CN" sz="1800" b="0" dirty="0">
                <a:latin typeface="+mn-lt"/>
                <a:ea typeface="SimHei" panose="02010609060101010101" pitchFamily="49" charset="-122"/>
              </a:rPr>
              <a:t> performance inferior to GCN’s despite its better expressiveness?</a:t>
            </a:r>
            <a:endParaRPr kumimoji="1" lang="zh-CN" altLang="en-US" sz="1800" b="0" dirty="0">
              <a:latin typeface="+mn-lt"/>
              <a:ea typeface="SimHei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CAA1C1-74E1-5855-F189-5BD456F1B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84" y="4601496"/>
            <a:ext cx="5123838" cy="18795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0095179-7642-648C-D52C-D919A37CB191}"/>
              </a:ext>
            </a:extLst>
          </p:cNvPr>
          <p:cNvSpPr/>
          <p:nvPr/>
        </p:nvSpPr>
        <p:spPr>
          <a:xfrm>
            <a:off x="7608831" y="5757321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6F4EF1-1DEF-2A58-F670-F30D265FA074}"/>
              </a:ext>
            </a:extLst>
          </p:cNvPr>
          <p:cNvSpPr/>
          <p:nvPr/>
        </p:nvSpPr>
        <p:spPr>
          <a:xfrm>
            <a:off x="8842812" y="6045353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ED9F5F-C6CD-DF68-38FF-030CC387DDD9}"/>
              </a:ext>
            </a:extLst>
          </p:cNvPr>
          <p:cNvSpPr/>
          <p:nvPr/>
        </p:nvSpPr>
        <p:spPr>
          <a:xfrm>
            <a:off x="10062549" y="6038457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FD31CB-B512-5AC0-CC7D-709A615F79A1}"/>
              </a:ext>
            </a:extLst>
          </p:cNvPr>
          <p:cNvSpPr/>
          <p:nvPr/>
        </p:nvSpPr>
        <p:spPr>
          <a:xfrm>
            <a:off x="4583832" y="3297016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B6D487-0BF3-58B5-675D-4902EAD44D9A}"/>
              </a:ext>
            </a:extLst>
          </p:cNvPr>
          <p:cNvSpPr/>
          <p:nvPr/>
        </p:nvSpPr>
        <p:spPr>
          <a:xfrm>
            <a:off x="5748264" y="3297016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DB28D1-9F0C-1F72-D6E8-1BBC121B8B5E}"/>
              </a:ext>
            </a:extLst>
          </p:cNvPr>
          <p:cNvSpPr txBox="1"/>
          <p:nvPr/>
        </p:nvSpPr>
        <p:spPr>
          <a:xfrm>
            <a:off x="1497807" y="5374038"/>
            <a:ext cx="426046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CN" sz="1800" b="0" dirty="0">
                <a:latin typeface="+mn-lt"/>
              </a:rPr>
              <a:t>Why is </a:t>
            </a:r>
            <a:r>
              <a:rPr kumimoji="1" lang="en" altLang="zh-CN" sz="1800" b="0" dirty="0" err="1">
                <a:latin typeface="+mn-lt"/>
              </a:rPr>
              <a:t>ChebNet’s</a:t>
            </a:r>
            <a:r>
              <a:rPr kumimoji="1" lang="en" altLang="zh-CN" sz="1800" b="0" dirty="0">
                <a:latin typeface="+mn-lt"/>
              </a:rPr>
              <a:t> filter inferior to that of GPR-GNN and </a:t>
            </a:r>
            <a:r>
              <a:rPr kumimoji="1" lang="en" altLang="zh-CN" sz="1800" b="0" dirty="0" err="1">
                <a:latin typeface="+mn-lt"/>
              </a:rPr>
              <a:t>BernNet</a:t>
            </a:r>
            <a:r>
              <a:rPr kumimoji="1" lang="en" altLang="zh-CN" sz="1800" b="0" dirty="0">
                <a:latin typeface="+mn-lt"/>
              </a:rPr>
              <a:t>?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8A14B8-53A5-221A-F183-798BE240729F}"/>
              </a:ext>
            </a:extLst>
          </p:cNvPr>
          <p:cNvSpPr/>
          <p:nvPr/>
        </p:nvSpPr>
        <p:spPr>
          <a:xfrm>
            <a:off x="1270379" y="659448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</a:t>
            </a:r>
            <a:r>
              <a:rPr lang="en-US" altLang="zh-CN" sz="1400" b="0" dirty="0">
                <a:cs typeface="Times New Roman" panose="02020603050405020304" pitchFamily="18" charset="0"/>
              </a:rPr>
              <a:t>. Convolutional Neural Networks on Graphs with Chebyshev Approximation, Revisited . </a:t>
            </a:r>
            <a:r>
              <a:rPr lang="en-US" altLang="zh-CN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[NeurIPS’2022]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2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837840-6315-00DC-D4AD-E1137246A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56" y="4166195"/>
            <a:ext cx="3096344" cy="24109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C68090-823A-8BD0-9003-C5B61A9A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Chebyshev Expansion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4CD683-0B8B-7ADE-1A19-E9FAEBFD0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0768"/>
                <a:ext cx="11103024" cy="5328592"/>
              </a:xfrm>
            </p:spPr>
            <p:txBody>
              <a:bodyPr/>
              <a:lstStyle/>
              <a:p>
                <a:r>
                  <a:rPr kumimoji="1" lang="en-US" altLang="zh-CN" sz="2600" dirty="0"/>
                  <a:t>Coefficient Constraints</a:t>
                </a:r>
              </a:p>
              <a:p>
                <a:pPr lvl="1"/>
                <a:r>
                  <a:rPr kumimoji="1" lang="en-US" altLang="zh-CN" sz="2400" dirty="0"/>
                  <a:t>For</a:t>
                </a:r>
                <a:r>
                  <a:rPr kumimoji="1" lang="en-US" altLang="zh-CN" sz="2400" dirty="0">
                    <a:solidFill>
                      <a:srgbClr val="336699"/>
                    </a:solidFill>
                  </a:rPr>
                  <a:t> </a:t>
                </a:r>
                <a:r>
                  <a:rPr kumimoji="1" lang="en-US" altLang="zh-CN" sz="2400" dirty="0"/>
                  <a:t>a continuous function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 in [-1,1], we define its Chebyshev expansion as </a:t>
                </a:r>
                <a14:m>
                  <m:oMath xmlns:m="http://schemas.openxmlformats.org/officeDocument/2006/math">
                    <m:r>
                      <a:rPr lang="en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/>
                  <a:t>. </a:t>
                </a:r>
                <a:endParaRPr kumimoji="1" lang="en-US" altLang="zh-CN" sz="2400" i="1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" altLang="zh-CN" sz="2400" dirty="0">
                    <a:solidFill>
                      <a:srgbClr val="336699"/>
                    </a:solidFill>
                  </a:rPr>
                  <a:t>[Theorem 2.1] </a:t>
                </a:r>
                <a:r>
                  <a:rPr lang="en" altLang="zh-CN" sz="2400" dirty="0">
                    <a:solidFill>
                      <a:srgbClr val="0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zh-CN" sz="2400" dirty="0">
                    <a:solidFill>
                      <a:srgbClr val="000000"/>
                    </a:solidFill>
                  </a:rPr>
                  <a:t>is weakly singular at the boundaries and analytic in the interval (−1, 1),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" altLang="zh-CN" sz="2400" i="1" dirty="0">
                    <a:solidFill>
                      <a:srgbClr val="FF0000"/>
                    </a:solidFill>
                  </a:rPr>
                  <a:t>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will asymptotically (as </a:t>
                </a:r>
                <a14:m>
                  <m:oMath xmlns:m="http://schemas.openxmlformats.org/officeDocument/2006/math">
                    <m:r>
                      <a:rPr lang="en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" altLang="zh-CN" sz="2400" dirty="0">
                    <a:solidFill>
                      <a:srgbClr val="FF0000"/>
                    </a:solidFill>
                  </a:rPr>
                  <a:t>)</a:t>
                </a:r>
                <a:r>
                  <a:rPr lang="en" altLang="zh-CN" sz="2400" dirty="0">
                    <a:solidFill>
                      <a:srgbClr val="000000"/>
                    </a:solidFill>
                  </a:rPr>
                  <a:t>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decrease proportionally to </a:t>
                </a:r>
                <a14:m>
                  <m:oMath xmlns:m="http://schemas.openxmlformats.org/officeDocument/2006/math">
                    <m:r>
                      <a:rPr lang="en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" altLang="zh-CN" sz="24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2400" dirty="0">
                    <a:solidFill>
                      <a:srgbClr val="000000"/>
                    </a:solidFill>
                  </a:rPr>
                  <a:t>for some positive constant </a:t>
                </a:r>
                <a14:m>
                  <m:oMath xmlns:m="http://schemas.openxmlformats.org/officeDocument/2006/math">
                    <m:r>
                      <a:rPr lang="en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zh-CN" sz="2400" dirty="0">
                    <a:solidFill>
                      <a:srgbClr val="000000"/>
                    </a:solidFill>
                  </a:rPr>
                  <a:t>. </a:t>
                </a:r>
              </a:p>
              <a:p>
                <a:r>
                  <a:rPr kumimoji="1" lang="en" altLang="zh-CN" sz="2600" dirty="0"/>
                  <a:t>Empirical validation</a:t>
                </a:r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4CD683-0B8B-7ADE-1A19-E9FAEBFD0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0768"/>
                <a:ext cx="11103024" cy="5328592"/>
              </a:xfrm>
              <a:blipFill>
                <a:blip r:embed="rId4"/>
                <a:stretch>
                  <a:fillRect l="-457" t="-950" r="-1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775B57C-0F31-A781-E8FC-C37326104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71" y="4166195"/>
            <a:ext cx="3103374" cy="24109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BB96D6-00ED-EF47-8B30-72D6C1DEE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17" y="4166195"/>
            <a:ext cx="3840669" cy="167748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D36E49-4807-1C9D-7A70-2D9E26109C16}"/>
                  </a:ext>
                </a:extLst>
              </p:cNvPr>
              <p:cNvSpPr txBox="1"/>
              <p:nvPr/>
            </p:nvSpPr>
            <p:spPr>
              <a:xfrm>
                <a:off x="7293445" y="5786362"/>
                <a:ext cx="3947723" cy="430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kumimoji="1" lang="en-US" altLang="zh-CN" sz="18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ChebBase: </a:t>
                </a:r>
                <a14:m>
                  <m:oMath xmlns:m="http://schemas.openxmlformats.org/officeDocument/2006/math">
                    <m:r>
                      <a:rPr kumimoji="1" lang="en-US" altLang="zh-CN" sz="1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𝐘</m:t>
                    </m:r>
                    <m:r>
                      <a:rPr kumimoji="1" lang="en-US" altLang="zh-CN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1800" i="1" smtClean="0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</m:acc>
                      </m:e>
                    </m:nary>
                    <m:r>
                      <a:rPr kumimoji="1" lang="en-US" altLang="zh-CN" sz="1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1" i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kumimoji="1" lang="en-US" altLang="zh-CN" sz="1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sz="20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D36E49-4807-1C9D-7A70-2D9E26109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45" y="5786362"/>
                <a:ext cx="3947723" cy="430567"/>
              </a:xfrm>
              <a:prstGeom prst="rect">
                <a:avLst/>
              </a:prstGeom>
              <a:blipFill>
                <a:blip r:embed="rId7"/>
                <a:stretch>
                  <a:fillRect t="-80000" b="-1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AD85D9-1C25-617E-0907-87C64CA75E67}"/>
                  </a:ext>
                </a:extLst>
              </p:cNvPr>
              <p:cNvSpPr txBox="1"/>
              <p:nvPr/>
            </p:nvSpPr>
            <p:spPr>
              <a:xfrm>
                <a:off x="7356693" y="6089685"/>
                <a:ext cx="4052219" cy="535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800" b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ChebBase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18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sz="18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</a:t>
                </a:r>
                <a:r>
                  <a:rPr kumimoji="1" lang="en-US" altLang="zh-CN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𝐘</m:t>
                    </m:r>
                    <m:r>
                      <a:rPr kumimoji="1" lang="en-US" altLang="zh-CN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kumimoji="1" lang="en-US" altLang="zh-CN" sz="1800" i="1" smtClean="0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1800" i="1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sz="18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</m:acc>
                      </m:e>
                    </m:nary>
                    <m:r>
                      <a:rPr kumimoji="1" lang="en-US" altLang="zh-CN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kumimoji="1" lang="en-US" altLang="zh-CN" sz="18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1" i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endParaRPr kumimoji="1"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AD85D9-1C25-617E-0907-87C64CA7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693" y="6089685"/>
                <a:ext cx="4052219" cy="535018"/>
              </a:xfrm>
              <a:prstGeom prst="rect">
                <a:avLst/>
              </a:prstGeom>
              <a:blipFill>
                <a:blip r:embed="rId8"/>
                <a:stretch>
                  <a:fillRect l="-1250" t="-58140" b="-10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F318F17-6A2A-F7F5-BEC4-28F557A56587}"/>
              </a:ext>
            </a:extLst>
          </p:cNvPr>
          <p:cNvSpPr/>
          <p:nvPr/>
        </p:nvSpPr>
        <p:spPr>
          <a:xfrm>
            <a:off x="7356860" y="5530604"/>
            <a:ext cx="3947723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AD7E5A-958B-C531-2AF9-08AE0264BFBB}"/>
              </a:ext>
            </a:extLst>
          </p:cNvPr>
          <p:cNvSpPr/>
          <p:nvPr/>
        </p:nvSpPr>
        <p:spPr>
          <a:xfrm>
            <a:off x="1270379" y="659448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</a:t>
            </a:r>
            <a:r>
              <a:rPr lang="en-US" altLang="zh-CN" sz="1400" b="0" dirty="0">
                <a:cs typeface="Times New Roman" panose="02020603050405020304" pitchFamily="18" charset="0"/>
              </a:rPr>
              <a:t>. Convolutional Neural Networks on Graphs with Chebyshev Approximation, Revisited . </a:t>
            </a:r>
            <a:r>
              <a:rPr lang="en-US" altLang="zh-CN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[NeurIPS’2022]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4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F81D2-F30D-1941-9916-3E878AB9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450D1-48D4-1E49-8D19-AC42E4CB0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450D1-48D4-1E49-8D19-AC42E4CB0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290617-DC02-0841-BB7A-7EDEAD3E4674}"/>
                  </a:ext>
                </a:extLst>
              </p:cNvPr>
              <p:cNvSpPr txBox="1"/>
              <p:nvPr/>
            </p:nvSpPr>
            <p:spPr>
              <a:xfrm>
                <a:off x="335360" y="3807546"/>
                <a:ext cx="418680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CN" sz="2800" dirty="0"/>
                  <a:t>Adjacency matrix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290617-DC02-0841-BB7A-7EDEAD3E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07546"/>
                <a:ext cx="4186808" cy="430887"/>
              </a:xfrm>
              <a:prstGeom prst="rect">
                <a:avLst/>
              </a:prstGeom>
              <a:blipFill>
                <a:blip r:embed="rId3"/>
                <a:stretch>
                  <a:fillRect l="-5136" t="-29412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CFB9435E-33E1-D542-BED3-B97C203F4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453263"/>
              </p:ext>
            </p:extLst>
          </p:nvPr>
        </p:nvGraphicFramePr>
        <p:xfrm>
          <a:off x="3933471" y="1778567"/>
          <a:ext cx="4968000" cy="4520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632552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85844919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9377205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619303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25284396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004410169"/>
                    </a:ext>
                  </a:extLst>
                </a:gridCol>
              </a:tblGrid>
              <a:tr h="740842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96977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86691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49139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758726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103416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640508"/>
                  </a:ext>
                </a:extLst>
              </a:tr>
            </a:tbl>
          </a:graphicData>
        </a:graphic>
      </p:graphicFrame>
      <p:sp>
        <p:nvSpPr>
          <p:cNvPr id="8" name="左中括号 7">
            <a:extLst>
              <a:ext uri="{FF2B5EF4-FFF2-40B4-BE49-F238E27FC236}">
                <a16:creationId xmlns:a16="http://schemas.microsoft.com/office/drawing/2014/main" id="{D2A8A241-206F-7840-A7DB-10B090542527}"/>
              </a:ext>
            </a:extLst>
          </p:cNvPr>
          <p:cNvSpPr/>
          <p:nvPr/>
        </p:nvSpPr>
        <p:spPr>
          <a:xfrm>
            <a:off x="3852488" y="1627761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左中括号 8">
            <a:extLst>
              <a:ext uri="{FF2B5EF4-FFF2-40B4-BE49-F238E27FC236}">
                <a16:creationId xmlns:a16="http://schemas.microsoft.com/office/drawing/2014/main" id="{1D899F98-EF67-1941-8618-71130F010525}"/>
              </a:ext>
            </a:extLst>
          </p:cNvPr>
          <p:cNvSpPr/>
          <p:nvPr/>
        </p:nvSpPr>
        <p:spPr>
          <a:xfrm rot="10800000">
            <a:off x="8844557" y="1628801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626619E-4615-9F4D-BCEE-6CDF4E42B0BE}"/>
              </a:ext>
            </a:extLst>
          </p:cNvPr>
          <p:cNvGrpSpPr/>
          <p:nvPr/>
        </p:nvGrpSpPr>
        <p:grpSpPr>
          <a:xfrm>
            <a:off x="9492628" y="1244600"/>
            <a:ext cx="2232381" cy="1754230"/>
            <a:chOff x="227645" y="3333213"/>
            <a:chExt cx="2616163" cy="2055810"/>
          </a:xfrm>
          <a:solidFill>
            <a:srgbClr val="FFFFFF"/>
          </a:solidFill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B3D3524-DA77-7341-A58C-2B5D0703FE5C}"/>
                </a:ext>
              </a:extLst>
            </p:cNvPr>
            <p:cNvSpPr/>
            <p:nvPr/>
          </p:nvSpPr>
          <p:spPr>
            <a:xfrm>
              <a:off x="1456091" y="333321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1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3EB1F72-8517-A14C-A9F0-BC17AD599CBE}"/>
                </a:ext>
              </a:extLst>
            </p:cNvPr>
            <p:cNvSpPr/>
            <p:nvPr/>
          </p:nvSpPr>
          <p:spPr>
            <a:xfrm>
              <a:off x="462534" y="4033540"/>
              <a:ext cx="360040" cy="360040"/>
            </a:xfrm>
            <a:prstGeom prst="ellipse">
              <a:avLst/>
            </a:prstGeom>
            <a:grp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0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63C3906-34AC-BE4C-A604-B5957E6EDAAB}"/>
                </a:ext>
              </a:extLst>
            </p:cNvPr>
            <p:cNvSpPr/>
            <p:nvPr/>
          </p:nvSpPr>
          <p:spPr>
            <a:xfrm>
              <a:off x="2022118" y="4004195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2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线箭头连接符 6">
              <a:extLst>
                <a:ext uri="{FF2B5EF4-FFF2-40B4-BE49-F238E27FC236}">
                  <a16:creationId xmlns:a16="http://schemas.microsoft.com/office/drawing/2014/main" id="{18FC6A06-BCF3-DF4C-BF38-3507B2D1DE21}"/>
                </a:ext>
              </a:extLst>
            </p:cNvPr>
            <p:cNvCxnSpPr>
              <a:cxnSpLocks/>
              <a:stCxn id="11" idx="2"/>
              <a:endCxn id="12" idx="7"/>
            </p:cNvCxnSpPr>
            <p:nvPr/>
          </p:nvCxnSpPr>
          <p:spPr>
            <a:xfrm flipH="1">
              <a:off x="769847" y="3513233"/>
              <a:ext cx="686244" cy="573034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2E72995-5EA8-DC4F-A794-0965AEE6AD8C}"/>
                </a:ext>
              </a:extLst>
            </p:cNvPr>
            <p:cNvSpPr/>
            <p:nvPr/>
          </p:nvSpPr>
          <p:spPr>
            <a:xfrm>
              <a:off x="227645" y="4991410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3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555CE29-F17D-1047-81D2-66DE7C875235}"/>
                </a:ext>
              </a:extLst>
            </p:cNvPr>
            <p:cNvSpPr/>
            <p:nvPr/>
          </p:nvSpPr>
          <p:spPr>
            <a:xfrm>
              <a:off x="1321089" y="502898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4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D532633-A16C-D643-8083-0694D13FF040}"/>
                </a:ext>
              </a:extLst>
            </p:cNvPr>
            <p:cNvSpPr/>
            <p:nvPr/>
          </p:nvSpPr>
          <p:spPr>
            <a:xfrm>
              <a:off x="2483768" y="466894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5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线箭头连接符 11">
              <a:extLst>
                <a:ext uri="{FF2B5EF4-FFF2-40B4-BE49-F238E27FC236}">
                  <a16:creationId xmlns:a16="http://schemas.microsoft.com/office/drawing/2014/main" id="{271DE45F-2D74-B049-9369-ADF6A572C75D}"/>
                </a:ext>
              </a:extLst>
            </p:cNvPr>
            <p:cNvCxnSpPr>
              <a:cxnSpLocks/>
              <a:stCxn id="13" idx="2"/>
              <a:endCxn id="12" idx="6"/>
            </p:cNvCxnSpPr>
            <p:nvPr/>
          </p:nvCxnSpPr>
          <p:spPr>
            <a:xfrm flipH="1">
              <a:off x="822574" y="4184215"/>
              <a:ext cx="1199544" cy="29345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箭头连接符 12">
              <a:extLst>
                <a:ext uri="{FF2B5EF4-FFF2-40B4-BE49-F238E27FC236}">
                  <a16:creationId xmlns:a16="http://schemas.microsoft.com/office/drawing/2014/main" id="{0CE66412-5F96-0644-A9B3-59A5CE6C0B99}"/>
                </a:ext>
              </a:extLst>
            </p:cNvPr>
            <p:cNvCxnSpPr>
              <a:cxnSpLocks/>
              <a:stCxn id="15" idx="0"/>
              <a:endCxn id="12" idx="4"/>
            </p:cNvCxnSpPr>
            <p:nvPr/>
          </p:nvCxnSpPr>
          <p:spPr>
            <a:xfrm flipV="1">
              <a:off x="407665" y="4393580"/>
              <a:ext cx="234889" cy="59783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线箭头连接符 14">
              <a:extLst>
                <a:ext uri="{FF2B5EF4-FFF2-40B4-BE49-F238E27FC236}">
                  <a16:creationId xmlns:a16="http://schemas.microsoft.com/office/drawing/2014/main" id="{A2900095-ACC1-F04E-9BFE-81AAB4626EFB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1681129" y="4848963"/>
              <a:ext cx="802639" cy="36004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箭头连接符 16">
              <a:extLst>
                <a:ext uri="{FF2B5EF4-FFF2-40B4-BE49-F238E27FC236}">
                  <a16:creationId xmlns:a16="http://schemas.microsoft.com/office/drawing/2014/main" id="{B1BA13FA-3D2B-1348-A49A-B4D1F1704EAF}"/>
                </a:ext>
              </a:extLst>
            </p:cNvPr>
            <p:cNvCxnSpPr>
              <a:cxnSpLocks/>
              <a:stCxn id="11" idx="6"/>
              <a:endCxn id="13" idx="0"/>
            </p:cNvCxnSpPr>
            <p:nvPr/>
          </p:nvCxnSpPr>
          <p:spPr>
            <a:xfrm>
              <a:off x="1816131" y="3513233"/>
              <a:ext cx="386007" cy="49096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箭头连接符 17">
              <a:extLst>
                <a:ext uri="{FF2B5EF4-FFF2-40B4-BE49-F238E27FC236}">
                  <a16:creationId xmlns:a16="http://schemas.microsoft.com/office/drawing/2014/main" id="{64C906DD-04AC-E54F-9A1C-52833C968F50}"/>
                </a:ext>
              </a:extLst>
            </p:cNvPr>
            <p:cNvCxnSpPr>
              <a:cxnSpLocks/>
              <a:stCxn id="16" idx="7"/>
              <a:endCxn id="13" idx="3"/>
            </p:cNvCxnSpPr>
            <p:nvPr/>
          </p:nvCxnSpPr>
          <p:spPr>
            <a:xfrm flipV="1">
              <a:off x="1628402" y="4311508"/>
              <a:ext cx="446443" cy="77020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线箭头连接符 18">
              <a:extLst>
                <a:ext uri="{FF2B5EF4-FFF2-40B4-BE49-F238E27FC236}">
                  <a16:creationId xmlns:a16="http://schemas.microsoft.com/office/drawing/2014/main" id="{54064844-BB05-1D4C-96EE-21EA5DCEF009}"/>
                </a:ext>
              </a:extLst>
            </p:cNvPr>
            <p:cNvCxnSpPr>
              <a:cxnSpLocks/>
              <a:stCxn id="13" idx="6"/>
              <a:endCxn id="17" idx="0"/>
            </p:cNvCxnSpPr>
            <p:nvPr/>
          </p:nvCxnSpPr>
          <p:spPr>
            <a:xfrm>
              <a:off x="2382158" y="4184215"/>
              <a:ext cx="281630" cy="484728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0106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0A008-F296-2AAC-907D-B9064D1C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ChebNetII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DE51FF-21A3-8A68-F930-F68497DA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Use </a:t>
            </a:r>
            <a:r>
              <a:rPr kumimoji="1" lang="en-US" altLang="zh-CN" sz="2800" dirty="0">
                <a:solidFill>
                  <a:srgbClr val="FF0000"/>
                </a:solidFill>
              </a:rPr>
              <a:t>Chebyshev Interpolation </a:t>
            </a:r>
            <a:r>
              <a:rPr kumimoji="1" lang="en-US" altLang="zh-CN" sz="2800" dirty="0"/>
              <a:t>to learn the graph filters</a:t>
            </a:r>
            <a:endParaRPr kumimoji="1"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09D174-1C5A-A128-22E2-0770A5385B41}"/>
                  </a:ext>
                </a:extLst>
              </p:cNvPr>
              <p:cNvSpPr txBox="1"/>
              <p:nvPr/>
            </p:nvSpPr>
            <p:spPr>
              <a:xfrm>
                <a:off x="3544189" y="1826795"/>
                <a:ext cx="5938485" cy="1260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b="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09D174-1C5A-A128-22E2-0770A538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89" y="1826795"/>
                <a:ext cx="5938485" cy="1260345"/>
              </a:xfrm>
              <a:prstGeom prst="rect">
                <a:avLst/>
              </a:prstGeom>
              <a:blipFill>
                <a:blip r:embed="rId3"/>
                <a:stretch>
                  <a:fillRect l="-426" t="-110101" r="-1279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: 圆角 18">
                <a:extLst>
                  <a:ext uri="{FF2B5EF4-FFF2-40B4-BE49-F238E27FC236}">
                    <a16:creationId xmlns:a16="http://schemas.microsoft.com/office/drawing/2014/main" id="{40BEECB3-5EA6-6DE5-2207-EE1BE50DB98D}"/>
                  </a:ext>
                </a:extLst>
              </p:cNvPr>
              <p:cNvSpPr/>
              <p:nvPr/>
            </p:nvSpPr>
            <p:spPr>
              <a:xfrm>
                <a:off x="319920" y="3608726"/>
                <a:ext cx="3450509" cy="912700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2100" b="0" dirty="0" err="1">
                    <a:solidFill>
                      <a:schemeClr val="tx1"/>
                    </a:solidFill>
                  </a:rPr>
                  <a:t>Reparameterize</a:t>
                </a:r>
                <a:r>
                  <a:rPr lang="en" altLang="zh-CN" sz="2100" b="0" dirty="0">
                    <a:solidFill>
                      <a:schemeClr val="tx1"/>
                    </a:solidFill>
                  </a:rPr>
                  <a:t> coefficient</a:t>
                </a:r>
              </a:p>
              <a:p>
                <a:pPr algn="ctr"/>
                <a:r>
                  <a:rPr lang="zh-CN" altLang="en-US" sz="21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100" b="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100" b="0" i="1" smtClean="0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100" b="0" i="1" smtClean="0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100" b="0" i="1" smtClean="0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100" b="0" i="0" smtClean="0">
                        <a:solidFill>
                          <a:srgbClr val="336699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100" b="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100" b="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2100" b="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100" b="0" i="1">
                            <a:solidFill>
                              <a:srgbClr val="33669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1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1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sz="21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1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1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1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100" b="0" i="1">
                                <a:solidFill>
                                  <a:srgbClr val="33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100" b="0" i="1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100" b="0" i="1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100" b="0" i="1">
                                    <a:solidFill>
                                      <a:srgbClr val="336699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21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矩形: 圆角 18">
                <a:extLst>
                  <a:ext uri="{FF2B5EF4-FFF2-40B4-BE49-F238E27FC236}">
                    <a16:creationId xmlns:a16="http://schemas.microsoft.com/office/drawing/2014/main" id="{40BEECB3-5EA6-6DE5-2207-EE1BE50DB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20" y="3608726"/>
                <a:ext cx="3450509" cy="912700"/>
              </a:xfrm>
              <a:prstGeom prst="roundRect">
                <a:avLst/>
              </a:prstGeom>
              <a:blipFill>
                <a:blip r:embed="rId4"/>
                <a:stretch>
                  <a:fillRect t="-9333" b="-69333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9">
            <a:extLst>
              <a:ext uri="{FF2B5EF4-FFF2-40B4-BE49-F238E27FC236}">
                <a16:creationId xmlns:a16="http://schemas.microsoft.com/office/drawing/2014/main" id="{CEAF06D8-428D-9F9D-183B-5EC2579432F6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45175" y="3107527"/>
            <a:ext cx="3741360" cy="501199"/>
          </a:xfrm>
          <a:prstGeom prst="straightConnector1">
            <a:avLst/>
          </a:prstGeom>
          <a:ln w="28575">
            <a:solidFill>
              <a:srgbClr val="33669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BBA70A7-AEAC-3C83-731C-C7CC4C91D9B6}"/>
              </a:ext>
            </a:extLst>
          </p:cNvPr>
          <p:cNvSpPr/>
          <p:nvPr/>
        </p:nvSpPr>
        <p:spPr>
          <a:xfrm>
            <a:off x="5735960" y="1839440"/>
            <a:ext cx="1933020" cy="1255442"/>
          </a:xfrm>
          <a:prstGeom prst="rect">
            <a:avLst/>
          </a:prstGeom>
          <a:noFill/>
          <a:ln w="28575" cmpd="sng">
            <a:solidFill>
              <a:srgbClr val="336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36699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64551D-6B2D-1563-9246-F3EAB19A902A}"/>
              </a:ext>
            </a:extLst>
          </p:cNvPr>
          <p:cNvSpPr/>
          <p:nvPr/>
        </p:nvSpPr>
        <p:spPr>
          <a:xfrm>
            <a:off x="6306677" y="2159614"/>
            <a:ext cx="354192" cy="691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9" name="直接箭头连接符 22">
            <a:extLst>
              <a:ext uri="{FF2B5EF4-FFF2-40B4-BE49-F238E27FC236}">
                <a16:creationId xmlns:a16="http://schemas.microsoft.com/office/drawing/2014/main" id="{6B9A55A6-40CC-AC54-B3CB-36DB3CE2A3F0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095999" y="2898920"/>
            <a:ext cx="359133" cy="709806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: 圆角 23">
                <a:extLst>
                  <a:ext uri="{FF2B5EF4-FFF2-40B4-BE49-F238E27FC236}">
                    <a16:creationId xmlns:a16="http://schemas.microsoft.com/office/drawing/2014/main" id="{F75F5E0E-3AA7-CEA6-1ADF-061D934C6554}"/>
                  </a:ext>
                </a:extLst>
              </p:cNvPr>
              <p:cNvSpPr/>
              <p:nvPr/>
            </p:nvSpPr>
            <p:spPr>
              <a:xfrm>
                <a:off x="3951196" y="3608726"/>
                <a:ext cx="4289605" cy="9127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1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1" lang="en-US" altLang="zh-CN" sz="21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100" b="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is the learnable parameter, corresponding to filter value </a:t>
                </a:r>
                <a14:m>
                  <m:oMath xmlns:m="http://schemas.openxmlformats.org/officeDocument/2006/math">
                    <m:r>
                      <a:rPr lang="en-US" altLang="zh-CN" sz="21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h</m:t>
                    </m:r>
                    <m:r>
                      <a:rPr lang="en-US" altLang="zh-CN" sz="21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1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1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1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  <m:r>
                      <a:rPr lang="en-US" altLang="zh-CN" sz="21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GB" altLang="zh-CN" sz="2100" b="0" i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0" name="矩形: 圆角 23">
                <a:extLst>
                  <a:ext uri="{FF2B5EF4-FFF2-40B4-BE49-F238E27FC236}">
                    <a16:creationId xmlns:a16="http://schemas.microsoft.com/office/drawing/2014/main" id="{F75F5E0E-3AA7-CEA6-1ADF-061D934C6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196" y="3608726"/>
                <a:ext cx="4289605" cy="912700"/>
              </a:xfrm>
              <a:prstGeom prst="roundRect">
                <a:avLst/>
              </a:prstGeom>
              <a:blipFill>
                <a:blip r:embed="rId5"/>
                <a:stretch>
                  <a:fillRect b="-133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22">
            <a:extLst>
              <a:ext uri="{FF2B5EF4-FFF2-40B4-BE49-F238E27FC236}">
                <a16:creationId xmlns:a16="http://schemas.microsoft.com/office/drawing/2014/main" id="{9411F207-355B-2E85-EBE6-4B6F5275137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433603" y="2898920"/>
            <a:ext cx="2797898" cy="709806"/>
          </a:xfrm>
          <a:prstGeom prst="straightConnector1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: 圆角 23">
                <a:extLst>
                  <a:ext uri="{FF2B5EF4-FFF2-40B4-BE49-F238E27FC236}">
                    <a16:creationId xmlns:a16="http://schemas.microsoft.com/office/drawing/2014/main" id="{7AFCBF57-522A-C936-8420-A85F6FA76FB6}"/>
                  </a:ext>
                </a:extLst>
              </p:cNvPr>
              <p:cNvSpPr/>
              <p:nvPr/>
            </p:nvSpPr>
            <p:spPr>
              <a:xfrm>
                <a:off x="8405778" y="3608726"/>
                <a:ext cx="3651445" cy="9127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1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kumimoji="1" lang="en-US" altLang="zh-CN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d>
                      <m:dPr>
                        <m:ctrlPr>
                          <a:rPr kumimoji="1" lang="en-US" altLang="zh-CN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+1/2</m:t>
                        </m:r>
                      </m:e>
                    </m:d>
                    <m:r>
                      <a:rPr kumimoji="1" lang="en-US" altLang="zh-CN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kumimoji="1" lang="en-US" altLang="zh-CN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zh-CN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sz="2100" b="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is the </a:t>
                </a:r>
                <a:r>
                  <a:rPr lang="en-US" altLang="zh-CN" sz="2100" b="0" dirty="0">
                    <a:solidFill>
                      <a:srgbClr val="00B050"/>
                    </a:solidFill>
                    <a:ea typeface="黑体" panose="02010609060101010101" pitchFamily="49" charset="-122"/>
                  </a:rPr>
                  <a:t>Chebyshev Node</a:t>
                </a:r>
                <a:endParaRPr lang="en-GB" altLang="zh-CN" sz="2100" b="0" dirty="0">
                  <a:solidFill>
                    <a:srgbClr val="00B05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2" name="矩形: 圆角 23">
                <a:extLst>
                  <a:ext uri="{FF2B5EF4-FFF2-40B4-BE49-F238E27FC236}">
                    <a16:creationId xmlns:a16="http://schemas.microsoft.com/office/drawing/2014/main" id="{7AFCBF57-522A-C936-8420-A85F6FA76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778" y="3608726"/>
                <a:ext cx="3651445" cy="912700"/>
              </a:xfrm>
              <a:prstGeom prst="roundRect">
                <a:avLst/>
              </a:prstGeom>
              <a:blipFill>
                <a:blip r:embed="rId6"/>
                <a:stretch>
                  <a:fillRect b="-2667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1FA7D05F-0B1B-5A91-B30A-AE216FF84869}"/>
              </a:ext>
            </a:extLst>
          </p:cNvPr>
          <p:cNvSpPr/>
          <p:nvPr/>
        </p:nvSpPr>
        <p:spPr>
          <a:xfrm>
            <a:off x="7137434" y="2159614"/>
            <a:ext cx="354192" cy="6912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7CAFAEE-7276-6456-FBEF-85F28FDB1381}"/>
              </a:ext>
            </a:extLst>
          </p:cNvPr>
          <p:cNvSpPr/>
          <p:nvPr/>
        </p:nvSpPr>
        <p:spPr>
          <a:xfrm>
            <a:off x="1270379" y="659448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</a:t>
            </a:r>
            <a:r>
              <a:rPr lang="en-US" altLang="zh-CN" sz="1400" b="0" dirty="0">
                <a:cs typeface="Times New Roman" panose="02020603050405020304" pitchFamily="18" charset="0"/>
              </a:rPr>
              <a:t>. Convolutional Neural Networks on Graphs with Chebyshev Approximation, Revisited . </a:t>
            </a:r>
            <a:r>
              <a:rPr lang="en-US" altLang="zh-CN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[NeurIPS’2022]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hebyshev nodes - Wikipedia">
            <a:extLst>
              <a:ext uri="{FF2B5EF4-FFF2-40B4-BE49-F238E27FC236}">
                <a16:creationId xmlns:a16="http://schemas.microsoft.com/office/drawing/2014/main" id="{76B6A3C3-27D6-2901-2A58-8B7A0639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27" y="4668206"/>
            <a:ext cx="3456499" cy="194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80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B3321-7A45-A56B-4BDE-A9728D5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D922F6-5369-219B-E24B-6716042AA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3"/>
          <a:stretch/>
        </p:blipFill>
        <p:spPr>
          <a:xfrm>
            <a:off x="1847528" y="1556792"/>
            <a:ext cx="8149189" cy="206645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194926-1DC6-4127-64CE-A5BA608C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3482836"/>
            <a:ext cx="10972800" cy="505472"/>
          </a:xfrm>
        </p:spPr>
        <p:txBody>
          <a:bodyPr/>
          <a:lstStyle/>
          <a:p>
            <a:r>
              <a:rPr kumimoji="1" lang="en" altLang="zh-CN" sz="2400" dirty="0"/>
              <a:t>Full-supervised node classification </a:t>
            </a:r>
          </a:p>
          <a:p>
            <a:endParaRPr kumimoji="1" lang="en" altLang="zh-CN" sz="2800" dirty="0"/>
          </a:p>
          <a:p>
            <a:endParaRPr kumimoji="1" lang="en" altLang="zh-CN" sz="2800" dirty="0"/>
          </a:p>
          <a:p>
            <a:pPr marL="0" indent="0">
              <a:buNone/>
            </a:pPr>
            <a:endParaRPr kumimoji="1" lang="en" altLang="zh-CN" sz="2800" dirty="0"/>
          </a:p>
          <a:p>
            <a:pPr>
              <a:lnSpc>
                <a:spcPct val="150000"/>
              </a:lnSpc>
            </a:pPr>
            <a:endParaRPr kumimoji="1" lang="en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B5E6A1-B844-BE42-4AC8-BE7CDC126B54}"/>
              </a:ext>
            </a:extLst>
          </p:cNvPr>
          <p:cNvSpPr/>
          <p:nvPr/>
        </p:nvSpPr>
        <p:spPr>
          <a:xfrm>
            <a:off x="1834811" y="3245220"/>
            <a:ext cx="8149189" cy="23761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CE8B6F-CF1F-A5F3-AC52-3208F167D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9"/>
          <a:stretch/>
        </p:blipFill>
        <p:spPr>
          <a:xfrm>
            <a:off x="1794669" y="3918683"/>
            <a:ext cx="8229472" cy="2739274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E6C87AB-D3B5-4AE8-62D7-F6591A0745AF}"/>
              </a:ext>
            </a:extLst>
          </p:cNvPr>
          <p:cNvSpPr txBox="1">
            <a:spLocks/>
          </p:cNvSpPr>
          <p:nvPr/>
        </p:nvSpPr>
        <p:spPr bwMode="auto">
          <a:xfrm>
            <a:off x="839416" y="983913"/>
            <a:ext cx="10972800" cy="69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" altLang="zh-CN" sz="2400" b="0" kern="0" dirty="0"/>
              <a:t>Semi-supervised node classification </a:t>
            </a:r>
          </a:p>
          <a:p>
            <a:pPr>
              <a:lnSpc>
                <a:spcPct val="150000"/>
              </a:lnSpc>
            </a:pPr>
            <a:endParaRPr kumimoji="1" lang="en" altLang="zh-CN" sz="2800" b="0" kern="0" dirty="0"/>
          </a:p>
          <a:p>
            <a:endParaRPr kumimoji="1" lang="en-US" altLang="zh-CN" sz="2800" b="0" kern="0" dirty="0"/>
          </a:p>
          <a:p>
            <a:endParaRPr kumimoji="1" lang="en-US" altLang="zh-CN" sz="2800" b="0" kern="0" dirty="0"/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 sz="2800" b="0" kern="0" dirty="0"/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 sz="2800" b="0" kern="0" dirty="0"/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 sz="2800" b="0" kern="0" dirty="0"/>
          </a:p>
          <a:p>
            <a:endParaRPr kumimoji="1" lang="en-US" altLang="zh-CN" sz="2800" b="0" kern="0" dirty="0"/>
          </a:p>
          <a:p>
            <a:endParaRPr kumimoji="1" lang="zh-CN" altLang="en-US" sz="2800" b="0" kern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AB76C9-502B-8D55-6EA4-DABDB5B6C49D}"/>
              </a:ext>
            </a:extLst>
          </p:cNvPr>
          <p:cNvSpPr/>
          <p:nvPr/>
        </p:nvSpPr>
        <p:spPr>
          <a:xfrm>
            <a:off x="1834811" y="6295063"/>
            <a:ext cx="8149189" cy="23276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22D998-D8BB-2718-D254-6C78A1E940BF}"/>
              </a:ext>
            </a:extLst>
          </p:cNvPr>
          <p:cNvSpPr/>
          <p:nvPr/>
        </p:nvSpPr>
        <p:spPr>
          <a:xfrm>
            <a:off x="1270379" y="659448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</a:t>
            </a:r>
            <a:r>
              <a:rPr lang="en-US" altLang="zh-CN" sz="1400" b="0" dirty="0">
                <a:cs typeface="Times New Roman" panose="02020603050405020304" pitchFamily="18" charset="0"/>
              </a:rPr>
              <a:t>. Convolutional Neural Networks on Graphs with Chebyshev Approximation, Revisited . </a:t>
            </a:r>
            <a:r>
              <a:rPr lang="en-US" altLang="zh-CN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[NeurIPS’2022]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000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8205029-5A78-87DA-492E-19FC3CDCB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03" y="4205091"/>
            <a:ext cx="3214713" cy="23092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51BF47-199B-6F29-BC2B-8B2E21CB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2B7E1-515E-4323-B8C6-0AB202726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sz="2800" dirty="0"/>
              <a:t>Comparison between Different Polynomial Bases</a:t>
            </a:r>
          </a:p>
          <a:p>
            <a:endParaRPr lang="en" altLang="zh-CN" sz="2800" dirty="0"/>
          </a:p>
          <a:p>
            <a:endParaRPr lang="en" altLang="zh-CN" sz="2800" dirty="0"/>
          </a:p>
          <a:p>
            <a:endParaRPr lang="en" altLang="zh-CN" sz="2800" dirty="0"/>
          </a:p>
          <a:p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  <a:p>
            <a:r>
              <a:rPr lang="en" altLang="zh-CN" sz="2800" dirty="0"/>
              <a:t> Scalability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902362-5203-71E1-ADD9-C08B59954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16" y="1815367"/>
            <a:ext cx="8160568" cy="2400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9CD706-93F5-D567-3EEA-5C08BCCF5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5301208"/>
            <a:ext cx="4968552" cy="8520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8A83E9-109F-0965-3E9F-5F763F4F44C0}"/>
              </a:ext>
            </a:extLst>
          </p:cNvPr>
          <p:cNvSpPr/>
          <p:nvPr/>
        </p:nvSpPr>
        <p:spPr>
          <a:xfrm>
            <a:off x="6510430" y="6167968"/>
            <a:ext cx="340967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8F114D-7149-1FC2-5718-838497A2F954}"/>
              </a:ext>
            </a:extLst>
          </p:cNvPr>
          <p:cNvSpPr/>
          <p:nvPr/>
        </p:nvSpPr>
        <p:spPr>
          <a:xfrm>
            <a:off x="1270379" y="6594485"/>
            <a:ext cx="9651241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M, Wei Z et al</a:t>
            </a:r>
            <a:r>
              <a:rPr lang="en-US" altLang="zh-CN" sz="1400" b="0" dirty="0">
                <a:cs typeface="Times New Roman" panose="02020603050405020304" pitchFamily="18" charset="0"/>
              </a:rPr>
              <a:t>. Convolutional Neural Networks on Graphs with Chebyshev Approximation, Revisited . </a:t>
            </a:r>
            <a:r>
              <a:rPr lang="en-US" altLang="zh-CN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[NeurIPS’2022]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028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43AEE8-FD6F-EB4D-9B3B-DA5CBA8A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1534"/>
            <a:ext cx="10972800" cy="532859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" altLang="zh-CN" sz="2800" dirty="0"/>
              <a:t>Overview of GNNs</a:t>
            </a:r>
            <a:endParaRPr kumimoji="1" lang="en-US" altLang="zh-CN" sz="2800" dirty="0"/>
          </a:p>
          <a:p>
            <a:pPr>
              <a:lnSpc>
                <a:spcPct val="200000"/>
              </a:lnSpc>
            </a:pPr>
            <a:r>
              <a:rPr kumimoji="1" lang="en" altLang="zh-CN" sz="2800" dirty="0"/>
              <a:t>Spectral interpretation of GNNs</a:t>
            </a:r>
            <a:endParaRPr kumimoji="1" lang="en-US" altLang="zh-CN" sz="2800" dirty="0"/>
          </a:p>
          <a:p>
            <a:pPr>
              <a:lnSpc>
                <a:spcPct val="200000"/>
              </a:lnSpc>
            </a:pPr>
            <a:r>
              <a:rPr kumimoji="1" lang="en-US" altLang="zh-CN" sz="2800" dirty="0"/>
              <a:t>Our works (GCNII, </a:t>
            </a:r>
            <a:r>
              <a:rPr kumimoji="1" lang="en-US" altLang="zh-CN" sz="2800" dirty="0" err="1"/>
              <a:t>BernNet</a:t>
            </a:r>
            <a:r>
              <a:rPr kumimoji="1" lang="en-US" altLang="zh-CN" sz="2800" dirty="0"/>
              <a:t>, </a:t>
            </a:r>
            <a:r>
              <a:rPr kumimoji="1" lang="en-US" altLang="zh-CN" sz="2800" dirty="0" err="1"/>
              <a:t>ChebNetII</a:t>
            </a:r>
            <a:r>
              <a:rPr kumimoji="1" lang="en-US" altLang="zh-CN" sz="28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zh-CN" sz="2800" dirty="0">
                <a:solidFill>
                  <a:srgbClr val="FF0000"/>
                </a:solidFill>
              </a:rPr>
              <a:t>Summary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&amp;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Perspectives</a:t>
            </a:r>
            <a:endParaRPr kumimoji="1" lang="en" altLang="zh-CN" sz="2800" dirty="0">
              <a:solidFill>
                <a:srgbClr val="FF0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2EF289-BDBA-AD4C-A66E-DA5D85AE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935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4D0DE-1D41-D003-14CC-989F603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F21A7-BFA3-DA81-E644-ADC483603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391056" cy="5328592"/>
          </a:xfrm>
        </p:spPr>
        <p:txBody>
          <a:bodyPr/>
          <a:lstStyle/>
          <a:p>
            <a:r>
              <a:rPr kumimoji="1" lang="en" altLang="zh-CN" sz="2600" dirty="0"/>
              <a:t>The theoretical foundation of GCN is the </a:t>
            </a:r>
            <a:r>
              <a:rPr kumimoji="1" lang="en" altLang="zh-CN" sz="2600" dirty="0">
                <a:solidFill>
                  <a:srgbClr val="0070C0"/>
                </a:solidFill>
              </a:rPr>
              <a:t>graph signal theory. </a:t>
            </a:r>
          </a:p>
          <a:p>
            <a:pPr lvl="1"/>
            <a:r>
              <a:rPr kumimoji="1" lang="en-US" altLang="zh-CN" sz="2200" dirty="0"/>
              <a:t>GCN is a linear low-pass filter, and stacking multiple layers leads to over-smoothing.</a:t>
            </a:r>
            <a:endParaRPr kumimoji="1" lang="en-US" altLang="zh-CN" sz="2000" dirty="0"/>
          </a:p>
          <a:p>
            <a:pPr lvl="2"/>
            <a:r>
              <a:rPr kumimoji="1" lang="en-US" altLang="zh-CN" sz="2000" dirty="0">
                <a:solidFill>
                  <a:srgbClr val="0070C0"/>
                </a:solidFill>
              </a:rPr>
              <a:t>GCNII</a:t>
            </a:r>
            <a:r>
              <a:rPr kumimoji="1" lang="en-US" altLang="zh-CN" sz="2000" dirty="0"/>
              <a:t> can avoid over-smoothing.</a:t>
            </a:r>
          </a:p>
          <a:p>
            <a:pPr marL="914400" lvl="2" indent="0">
              <a:buNone/>
            </a:pPr>
            <a:endParaRPr kumimoji="1" lang="en-US" altLang="zh-CN" dirty="0"/>
          </a:p>
          <a:p>
            <a:pPr lvl="1"/>
            <a:r>
              <a:rPr kumimoji="1" lang="en-US" altLang="zh-CN" sz="2200" dirty="0"/>
              <a:t>GCN and GCNII use fixed filters that are inapplicable to </a:t>
            </a:r>
            <a:r>
              <a:rPr kumimoji="1" lang="en-US" altLang="zh-CN" sz="2200" dirty="0">
                <a:solidFill>
                  <a:srgbClr val="FF0000"/>
                </a:solidFill>
              </a:rPr>
              <a:t>heterophilic graphs</a:t>
            </a:r>
            <a:r>
              <a:rPr kumimoji="1" lang="en-US" altLang="zh-CN" sz="2200" dirty="0"/>
              <a:t>. </a:t>
            </a:r>
          </a:p>
          <a:p>
            <a:pPr lvl="2"/>
            <a:r>
              <a:rPr kumimoji="1" lang="en-US" altLang="zh-CN" sz="1800" dirty="0" err="1">
                <a:solidFill>
                  <a:srgbClr val="0070C0"/>
                </a:solidFill>
              </a:rPr>
              <a:t>BernNet</a:t>
            </a:r>
            <a:r>
              <a:rPr kumimoji="1" lang="en-US" altLang="zh-CN" sz="1800" dirty="0">
                <a:solidFill>
                  <a:srgbClr val="0070C0"/>
                </a:solidFill>
              </a:rPr>
              <a:t>, </a:t>
            </a:r>
            <a:r>
              <a:rPr kumimoji="1" lang="en-US" altLang="zh-CN" sz="1800" dirty="0" err="1">
                <a:solidFill>
                  <a:srgbClr val="0070C0"/>
                </a:solidFill>
              </a:rPr>
              <a:t>ChebNetII</a:t>
            </a:r>
            <a:r>
              <a:rPr kumimoji="1" lang="en-US" altLang="zh-CN" sz="1800" dirty="0">
                <a:solidFill>
                  <a:srgbClr val="0070C0"/>
                </a:solidFill>
              </a:rPr>
              <a:t> </a:t>
            </a:r>
            <a:r>
              <a:rPr kumimoji="1" lang="en-US" altLang="zh-CN" sz="1800" dirty="0"/>
              <a:t>can learn </a:t>
            </a:r>
            <a:r>
              <a:rPr kumimoji="1" lang="en-US" altLang="zh-CN" sz="1800" dirty="0">
                <a:solidFill>
                  <a:srgbClr val="FF0000"/>
                </a:solidFill>
              </a:rPr>
              <a:t>arbitrary</a:t>
            </a:r>
            <a:r>
              <a:rPr kumimoji="1" lang="en-US" altLang="zh-CN" sz="1800" dirty="0"/>
              <a:t> filters.</a:t>
            </a:r>
          </a:p>
          <a:p>
            <a:pPr lvl="2"/>
            <a:r>
              <a:rPr kumimoji="1" lang="en-US" altLang="zh-CN" sz="1800" dirty="0">
                <a:solidFill>
                  <a:srgbClr val="0070C0"/>
                </a:solidFill>
              </a:rPr>
              <a:t>Chebyshev basis </a:t>
            </a:r>
            <a:r>
              <a:rPr kumimoji="1" lang="en-US" altLang="zh-CN" sz="1800" dirty="0"/>
              <a:t>has a stronger </a:t>
            </a:r>
            <a:r>
              <a:rPr kumimoji="1" lang="en-US" altLang="zh-CN" sz="1800" dirty="0">
                <a:solidFill>
                  <a:srgbClr val="FF0000"/>
                </a:solidFill>
              </a:rPr>
              <a:t>approximation ability</a:t>
            </a:r>
            <a:r>
              <a:rPr kumimoji="1" lang="en-US" altLang="zh-CN" sz="1800" dirty="0"/>
              <a:t>.</a:t>
            </a:r>
          </a:p>
          <a:p>
            <a:pPr marL="914400" lvl="2" indent="0">
              <a:buNone/>
            </a:pPr>
            <a:endParaRPr kumimoji="1" lang="en-US" altLang="zh-CN" sz="1800" dirty="0"/>
          </a:p>
          <a:p>
            <a:pPr marL="457200" lvl="1" indent="0">
              <a:buNone/>
            </a:pPr>
            <a:endParaRPr kumimoji="1" lang="en-US" altLang="zh-CN" sz="2200" dirty="0"/>
          </a:p>
          <a:p>
            <a:r>
              <a:rPr kumimoji="1" lang="en-US" altLang="zh-CN" sz="2800" dirty="0"/>
              <a:t>Perspectives</a:t>
            </a:r>
            <a:endParaRPr kumimoji="1" lang="en" altLang="zh-CN" sz="2800" dirty="0"/>
          </a:p>
          <a:p>
            <a:pPr lvl="1"/>
            <a:r>
              <a:rPr kumimoji="1" lang="en" altLang="zh-CN" sz="2200" dirty="0">
                <a:cs typeface="+mn-cs"/>
              </a:rPr>
              <a:t>Theoretical assumptions of graph machine learning.</a:t>
            </a:r>
          </a:p>
          <a:p>
            <a:pPr lvl="1"/>
            <a:r>
              <a:rPr kumimoji="1" lang="en" altLang="zh-CN" sz="2200" dirty="0">
                <a:cs typeface="+mn-cs"/>
              </a:rPr>
              <a:t>Efficient computation of spectral-based GNN.</a:t>
            </a:r>
            <a:endParaRPr kumimoji="1"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114361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740C5-618B-4F4F-9899-959F2132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Team Members &amp; Collaborators</a:t>
            </a:r>
            <a:endParaRPr kumimoji="1" lang="zh-CN" altLang="en-US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2A2621C-46E8-1333-A62F-3CE429452E53}"/>
              </a:ext>
            </a:extLst>
          </p:cNvPr>
          <p:cNvGrpSpPr/>
          <p:nvPr/>
        </p:nvGrpSpPr>
        <p:grpSpPr>
          <a:xfrm>
            <a:off x="2277605" y="5215072"/>
            <a:ext cx="9673327" cy="1485975"/>
            <a:chOff x="2350648" y="5130346"/>
            <a:chExt cx="9673327" cy="1485975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7BE578A-AE56-B546-9FB4-E1EDAA7C7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31" b="6182"/>
            <a:stretch/>
          </p:blipFill>
          <p:spPr>
            <a:xfrm>
              <a:off x="5469128" y="5265279"/>
              <a:ext cx="905329" cy="899609"/>
            </a:xfrm>
            <a:prstGeom prst="ellipse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66A1EC5-A229-694E-8F6F-4DAFE70C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324" y="5259561"/>
              <a:ext cx="905327" cy="905327"/>
            </a:xfrm>
            <a:prstGeom prst="ellipse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7B3B708-1761-8744-BF0A-1A8FB8A9B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8"/>
            <a:stretch/>
          </p:blipFill>
          <p:spPr>
            <a:xfrm>
              <a:off x="8075518" y="5257887"/>
              <a:ext cx="848601" cy="907001"/>
            </a:xfrm>
            <a:prstGeom prst="ellipse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B4C4175-BCBE-AB44-8E09-5E5A7CF95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1986" y="5259561"/>
              <a:ext cx="905327" cy="905327"/>
            </a:xfrm>
            <a:prstGeom prst="ellipse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299EC9B-2509-A94F-A6F8-F9C3AACF7F8E}"/>
                </a:ext>
              </a:extLst>
            </p:cNvPr>
            <p:cNvSpPr txBox="1"/>
            <p:nvPr/>
          </p:nvSpPr>
          <p:spPr>
            <a:xfrm>
              <a:off x="8851753" y="6234466"/>
              <a:ext cx="18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 err="1">
                  <a:latin typeface="+mn-lt"/>
                  <a:cs typeface="Times New Roman" panose="02020603050405020304" pitchFamily="18" charset="0"/>
                </a:rPr>
                <a:t>Yaliang</a:t>
              </a:r>
              <a:r>
                <a:rPr lang="en-GB" sz="1400" dirty="0">
                  <a:latin typeface="+mn-lt"/>
                  <a:cs typeface="Times New Roman" panose="02020603050405020304" pitchFamily="18" charset="0"/>
                </a:rPr>
                <a:t> Li </a:t>
              </a:r>
              <a:endParaRPr lang="en-GB" sz="1400" dirty="0">
                <a:latin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EA712F2-F7EB-FD45-B6FA-B69A6AAE97C6}"/>
                </a:ext>
              </a:extLst>
            </p:cNvPr>
            <p:cNvSpPr txBox="1"/>
            <p:nvPr/>
          </p:nvSpPr>
          <p:spPr>
            <a:xfrm>
              <a:off x="4951090" y="6234508"/>
              <a:ext cx="187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1400" dirty="0" err="1">
                  <a:latin typeface="+mn-lt"/>
                </a:rPr>
                <a:t>Zengfeng</a:t>
              </a:r>
              <a:r>
                <a:rPr lang="en-GB" altLang="zh-CN" sz="1400" dirty="0">
                  <a:latin typeface="+mn-lt"/>
                </a:rPr>
                <a:t> Huang</a:t>
              </a:r>
              <a:endParaRPr lang="en-GB" sz="1400" dirty="0">
                <a:latin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CE03399-53F8-5F45-890F-120B34570510}"/>
                </a:ext>
              </a:extLst>
            </p:cNvPr>
            <p:cNvSpPr txBox="1"/>
            <p:nvPr/>
          </p:nvSpPr>
          <p:spPr>
            <a:xfrm>
              <a:off x="6251311" y="6234466"/>
              <a:ext cx="187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1400" dirty="0" err="1">
                  <a:latin typeface="+mn-lt"/>
                </a:rPr>
                <a:t>Hongteng</a:t>
              </a:r>
              <a:r>
                <a:rPr lang="en-GB" altLang="zh-CN" sz="1400" dirty="0">
                  <a:latin typeface="+mn-lt"/>
                </a:rPr>
                <a:t> Xu</a:t>
              </a:r>
              <a:endParaRPr lang="en-GB" sz="1400" dirty="0">
                <a:latin typeface="+mn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E60BB04-B417-C141-A8B2-5EA9FD881CFC}"/>
                </a:ext>
              </a:extLst>
            </p:cNvPr>
            <p:cNvSpPr txBox="1"/>
            <p:nvPr/>
          </p:nvSpPr>
          <p:spPr>
            <a:xfrm>
              <a:off x="7551532" y="6235488"/>
              <a:ext cx="187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+mn-lt"/>
                </a:rPr>
                <a:t>Bolin Ding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4CABFA0-A483-F853-10D0-2D70865698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65" b="19853"/>
            <a:stretch/>
          </p:blipFill>
          <p:spPr bwMode="auto">
            <a:xfrm>
              <a:off x="4155418" y="5250488"/>
              <a:ext cx="915843" cy="914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58053D9-7D3C-3DD8-2FF4-CA16A5F84266}"/>
                </a:ext>
              </a:extLst>
            </p:cNvPr>
            <p:cNvSpPr txBox="1"/>
            <p:nvPr/>
          </p:nvSpPr>
          <p:spPr>
            <a:xfrm>
              <a:off x="3650869" y="6236716"/>
              <a:ext cx="18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 err="1">
                  <a:latin typeface="+mn-lt"/>
                  <a:cs typeface="Times New Roman" panose="02020603050405020304" pitchFamily="18" charset="0"/>
                </a:rPr>
                <a:t>Jiajun</a:t>
              </a:r>
              <a:r>
                <a:rPr lang="en-GB" sz="1400" dirty="0">
                  <a:latin typeface="+mn-lt"/>
                  <a:cs typeface="Times New Roman" panose="02020603050405020304" pitchFamily="18" charset="0"/>
                </a:rPr>
                <a:t> Liu</a:t>
              </a:r>
              <a:endParaRPr lang="en-GB" sz="1400" dirty="0">
                <a:latin typeface="+mn-lt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DDA4D8F-1945-0C14-58D8-1FFF68BA9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" t="11333" r="-357" b="12089"/>
            <a:stretch/>
          </p:blipFill>
          <p:spPr bwMode="auto">
            <a:xfrm>
              <a:off x="2847998" y="5250488"/>
              <a:ext cx="909553" cy="914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6CC42A3-99E5-8434-74E0-854E82AC7BBA}"/>
                </a:ext>
              </a:extLst>
            </p:cNvPr>
            <p:cNvSpPr txBox="1"/>
            <p:nvPr/>
          </p:nvSpPr>
          <p:spPr>
            <a:xfrm>
              <a:off x="2350648" y="6228566"/>
              <a:ext cx="18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 err="1">
                  <a:latin typeface="+mn-lt"/>
                  <a:cs typeface="Times New Roman" panose="02020603050405020304" pitchFamily="18" charset="0"/>
                </a:rPr>
                <a:t>Sibo</a:t>
              </a:r>
              <a:r>
                <a:rPr lang="en-GB" sz="1400" dirty="0">
                  <a:latin typeface="+mn-lt"/>
                  <a:cs typeface="Times New Roman" panose="02020603050405020304" pitchFamily="18" charset="0"/>
                </a:rPr>
                <a:t> Wang</a:t>
              </a:r>
              <a:endParaRPr lang="en-GB" sz="1400" dirty="0">
                <a:latin typeface="+mn-lt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62A7E23-0181-E922-C3CE-7EE34A4A54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4"/>
            <a:stretch/>
          </p:blipFill>
          <p:spPr bwMode="auto">
            <a:xfrm>
              <a:off x="10625177" y="5255888"/>
              <a:ext cx="914365" cy="914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587DE2B0-C117-4B3B-D972-3B564B6A7141}"/>
                </a:ext>
              </a:extLst>
            </p:cNvPr>
            <p:cNvSpPr txBox="1"/>
            <p:nvPr/>
          </p:nvSpPr>
          <p:spPr>
            <a:xfrm>
              <a:off x="10151975" y="6229208"/>
              <a:ext cx="18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+mn-lt"/>
                  <a:cs typeface="Times New Roman" panose="02020603050405020304" pitchFamily="18" charset="0"/>
                </a:rPr>
                <a:t>Zhen Wang</a:t>
              </a:r>
              <a:endParaRPr lang="en-GB" sz="1400" dirty="0">
                <a:latin typeface="+mn-lt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8D9A93D-6916-3A42-5A29-88C24A7B8469}"/>
                </a:ext>
              </a:extLst>
            </p:cNvPr>
            <p:cNvSpPr/>
            <p:nvPr/>
          </p:nvSpPr>
          <p:spPr>
            <a:xfrm>
              <a:off x="2639615" y="5130346"/>
              <a:ext cx="9001001" cy="148597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1BB5F6B-730A-4872-97BE-5C2DF51C4772}"/>
              </a:ext>
            </a:extLst>
          </p:cNvPr>
          <p:cNvSpPr txBox="1"/>
          <p:nvPr/>
        </p:nvSpPr>
        <p:spPr>
          <a:xfrm>
            <a:off x="354588" y="1464023"/>
            <a:ext cx="208447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" altLang="zh-CN" sz="2000" b="0" dirty="0">
                <a:latin typeface="+mn-lt"/>
              </a:rPr>
              <a:t>Team Members</a:t>
            </a:r>
            <a:endParaRPr lang="en-US" altLang="zh-CN" sz="2000" b="0" dirty="0">
              <a:latin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F5AB2F0-6E49-FF9B-ACD5-08B2CCCDEF44}"/>
              </a:ext>
            </a:extLst>
          </p:cNvPr>
          <p:cNvSpPr txBox="1"/>
          <p:nvPr/>
        </p:nvSpPr>
        <p:spPr>
          <a:xfrm>
            <a:off x="377905" y="5758004"/>
            <a:ext cx="208447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" altLang="zh-CN" sz="2000" b="0" dirty="0">
                <a:latin typeface="+mn-lt"/>
              </a:rPr>
              <a:t>Collaborators</a:t>
            </a:r>
            <a:endParaRPr lang="en-US" altLang="zh-CN" sz="2000" b="0" dirty="0">
              <a:latin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EC95FFB-E52A-3DCE-A640-0C23C2A397FF}"/>
              </a:ext>
            </a:extLst>
          </p:cNvPr>
          <p:cNvGrpSpPr/>
          <p:nvPr/>
        </p:nvGrpSpPr>
        <p:grpSpPr>
          <a:xfrm>
            <a:off x="947772" y="1124744"/>
            <a:ext cx="10922534" cy="3921412"/>
            <a:chOff x="947772" y="1124744"/>
            <a:chExt cx="10922534" cy="392141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39063D19-AC15-2833-39C6-6EF44476599F}"/>
                </a:ext>
              </a:extLst>
            </p:cNvPr>
            <p:cNvGrpSpPr/>
            <p:nvPr/>
          </p:nvGrpSpPr>
          <p:grpSpPr>
            <a:xfrm>
              <a:off x="947772" y="1124744"/>
              <a:ext cx="10922534" cy="3921412"/>
              <a:chOff x="1087363" y="1080405"/>
              <a:chExt cx="10922534" cy="3921412"/>
            </a:xfrm>
          </p:grpSpPr>
          <p:pic>
            <p:nvPicPr>
              <p:cNvPr id="5" name="内容占位符 4">
                <a:extLst>
                  <a:ext uri="{FF2B5EF4-FFF2-40B4-BE49-F238E27FC236}">
                    <a16:creationId xmlns:a16="http://schemas.microsoft.com/office/drawing/2014/main" id="{5EE152DB-9E8C-624E-95EC-1BD9B5C783C3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036003" y="1091206"/>
                <a:ext cx="910799" cy="910799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9C2EA7D6-A959-5443-BC25-17C0F072A3D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38" b="-4464"/>
              <a:stretch/>
            </p:blipFill>
            <p:spPr>
              <a:xfrm>
                <a:off x="2847375" y="2408620"/>
                <a:ext cx="910799" cy="910799"/>
              </a:xfrm>
              <a:prstGeom prst="ellipse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282B284-2939-164E-B908-79B34FC4857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90" t="13628" r="32818" b="13628"/>
              <a:stretch/>
            </p:blipFill>
            <p:spPr>
              <a:xfrm>
                <a:off x="5445047" y="1091206"/>
                <a:ext cx="910799" cy="910799"/>
              </a:xfrm>
              <a:prstGeom prst="ellipse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B743BB4-DE9F-744E-801B-D94D86089D3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40" t="19333" r="17899" b="37688"/>
              <a:stretch/>
            </p:blipFill>
            <p:spPr>
              <a:xfrm>
                <a:off x="6740525" y="1091206"/>
                <a:ext cx="910799" cy="910799"/>
              </a:xfrm>
              <a:prstGeom prst="ellipse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A70C7897-CBBE-AE41-B7F9-C95431AD3C1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94" r="6069"/>
              <a:stretch/>
            </p:blipFill>
            <p:spPr>
              <a:xfrm>
                <a:off x="4145968" y="1080405"/>
                <a:ext cx="914400" cy="921600"/>
              </a:xfrm>
              <a:prstGeom prst="rect">
                <a:avLst/>
              </a:prstGeom>
            </p:spPr>
          </p:pic>
          <p:pic>
            <p:nvPicPr>
              <p:cNvPr id="10" name="内容占位符 6">
                <a:extLst>
                  <a:ext uri="{FF2B5EF4-FFF2-40B4-BE49-F238E27FC236}">
                    <a16:creationId xmlns:a16="http://schemas.microsoft.com/office/drawing/2014/main" id="{A85F4FB5-AEE0-4F40-82EB-6AB23DED92C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77" b="27356"/>
              <a:stretch/>
            </p:blipFill>
            <p:spPr bwMode="auto">
              <a:xfrm>
                <a:off x="1536417" y="2408436"/>
                <a:ext cx="910799" cy="910799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9E665981-1F6B-964F-AD2E-BB83026D82B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28" b="8500"/>
              <a:stretch/>
            </p:blipFill>
            <p:spPr>
              <a:xfrm>
                <a:off x="9331481" y="1091206"/>
                <a:ext cx="910799" cy="910799"/>
              </a:xfrm>
              <a:prstGeom prst="ellipse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792AF06-072D-F24D-B669-AD307DB1B87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152" b="1579"/>
              <a:stretch/>
            </p:blipFill>
            <p:spPr>
              <a:xfrm>
                <a:off x="10626959" y="1091206"/>
                <a:ext cx="910799" cy="910799"/>
              </a:xfrm>
              <a:prstGeom prst="ellipse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F5DA762D-770F-7149-9AC5-50D804E4A52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1" t="5994" b="21449"/>
              <a:stretch/>
            </p:blipFill>
            <p:spPr>
              <a:xfrm>
                <a:off x="5435099" y="2399437"/>
                <a:ext cx="910799" cy="910799"/>
              </a:xfrm>
              <a:prstGeom prst="ellipse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F192859-97EF-6244-AE73-A452FC0DF86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14" b="14429"/>
              <a:stretch/>
            </p:blipFill>
            <p:spPr>
              <a:xfrm>
                <a:off x="4141237" y="2399437"/>
                <a:ext cx="910799" cy="910799"/>
              </a:xfrm>
              <a:prstGeom prst="ellipse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68CE60C-C5CE-7D40-8815-C67A063EE501}"/>
                  </a:ext>
                </a:extLst>
              </p:cNvPr>
              <p:cNvSpPr txBox="1"/>
              <p:nvPr/>
            </p:nvSpPr>
            <p:spPr>
              <a:xfrm>
                <a:off x="2386648" y="3361162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 err="1">
                    <a:latin typeface="+mn-lt"/>
                  </a:rPr>
                  <a:t>Gengmo</a:t>
                </a:r>
                <a:r>
                  <a:rPr lang="en-GB" altLang="zh-CN" sz="1400" dirty="0">
                    <a:latin typeface="+mn-lt"/>
                  </a:rPr>
                  <a:t> Zhou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F932382-1E7F-1846-BE23-7B182E47BCEB}"/>
                  </a:ext>
                </a:extLst>
              </p:cNvPr>
              <p:cNvSpPr txBox="1"/>
              <p:nvPr/>
            </p:nvSpPr>
            <p:spPr>
              <a:xfrm>
                <a:off x="7578499" y="2004491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 err="1">
                    <a:latin typeface="+mn-lt"/>
                  </a:rPr>
                  <a:t>Jiajun</a:t>
                </a:r>
                <a:r>
                  <a:rPr lang="en-GB" altLang="zh-CN" sz="1400" dirty="0">
                    <a:latin typeface="+mn-lt"/>
                  </a:rPr>
                  <a:t> Li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1F5B120-7031-EB49-AF7B-C1D3443FCFC5}"/>
                  </a:ext>
                </a:extLst>
              </p:cNvPr>
              <p:cNvSpPr txBox="1"/>
              <p:nvPr/>
            </p:nvSpPr>
            <p:spPr>
              <a:xfrm>
                <a:off x="10167079" y="2004491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 err="1">
                    <a:latin typeface="+mn-lt"/>
                  </a:rPr>
                  <a:t>Fangrui</a:t>
                </a:r>
                <a:r>
                  <a:rPr lang="en-GB" altLang="zh-CN" sz="1400" dirty="0">
                    <a:latin typeface="+mn-lt"/>
                  </a:rPr>
                  <a:t> </a:t>
                </a:r>
                <a:r>
                  <a:rPr lang="en-GB" altLang="zh-CN" sz="1400" dirty="0" err="1">
                    <a:latin typeface="+mn-lt"/>
                  </a:rPr>
                  <a:t>Lv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269002B-347E-4042-BBEC-EE563FDA3784}"/>
                  </a:ext>
                </a:extLst>
              </p:cNvPr>
              <p:cNvSpPr txBox="1"/>
              <p:nvPr/>
            </p:nvSpPr>
            <p:spPr>
              <a:xfrm>
                <a:off x="3695626" y="2004491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 err="1">
                    <a:latin typeface="+mn-lt"/>
                  </a:rPr>
                  <a:t>Hanzhi</a:t>
                </a:r>
                <a:r>
                  <a:rPr lang="en-GB" altLang="zh-CN" sz="1400" dirty="0">
                    <a:latin typeface="+mn-lt"/>
                  </a:rPr>
                  <a:t> Wang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B50AAC-C3D8-DB4F-B856-34DEAA58C19D}"/>
                  </a:ext>
                </a:extLst>
              </p:cNvPr>
              <p:cNvSpPr txBox="1"/>
              <p:nvPr/>
            </p:nvSpPr>
            <p:spPr>
              <a:xfrm>
                <a:off x="4989917" y="2004491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 err="1">
                    <a:latin typeface="+mn-lt"/>
                  </a:rPr>
                  <a:t>Yanping</a:t>
                </a:r>
                <a:r>
                  <a:rPr lang="en-GB" altLang="zh-CN" sz="1400" dirty="0">
                    <a:latin typeface="+mn-lt"/>
                  </a:rPr>
                  <a:t> Zheng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733A18-10AD-4043-AFDA-D4BDABD49D34}"/>
                  </a:ext>
                </a:extLst>
              </p:cNvPr>
              <p:cNvSpPr txBox="1"/>
              <p:nvPr/>
            </p:nvSpPr>
            <p:spPr>
              <a:xfrm>
                <a:off x="6284208" y="2004491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 err="1">
                    <a:latin typeface="+mn-lt"/>
                  </a:rPr>
                  <a:t>Mingguo</a:t>
                </a:r>
                <a:r>
                  <a:rPr lang="en-GB" altLang="zh-CN" sz="1400" dirty="0">
                    <a:latin typeface="+mn-lt"/>
                  </a:rPr>
                  <a:t> He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7FADD97-1AA0-2748-B91C-B25AF76DEB8D}"/>
                  </a:ext>
                </a:extLst>
              </p:cNvPr>
              <p:cNvSpPr txBox="1"/>
              <p:nvPr/>
            </p:nvSpPr>
            <p:spPr>
              <a:xfrm>
                <a:off x="1087363" y="3361162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 err="1">
                    <a:latin typeface="+mn-lt"/>
                  </a:rPr>
                  <a:t>Zhewei</a:t>
                </a:r>
                <a:r>
                  <a:rPr lang="en-GB" altLang="zh-CN" sz="1400" dirty="0">
                    <a:latin typeface="+mn-lt"/>
                  </a:rPr>
                  <a:t> Wei</a:t>
                </a:r>
                <a:endParaRPr lang="en-GB" sz="1400" dirty="0">
                  <a:latin typeface="+mn-lt"/>
                </a:endParaRPr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390A9520-9197-1742-A128-F460645F2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174" t="39753" r="21310"/>
              <a:stretch/>
            </p:blipFill>
            <p:spPr>
              <a:xfrm>
                <a:off x="8030273" y="2408436"/>
                <a:ext cx="909671" cy="901800"/>
              </a:xfrm>
              <a:prstGeom prst="ellipse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8B943B9A-40A6-2144-BAAA-B7C8752635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62" b="6306"/>
              <a:stretch/>
            </p:blipFill>
            <p:spPr>
              <a:xfrm>
                <a:off x="9323007" y="2424901"/>
                <a:ext cx="921457" cy="901800"/>
              </a:xfrm>
              <a:prstGeom prst="ellipse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77D4B39-4BFA-9D41-8EB1-8FC8F58E232A}"/>
                  </a:ext>
                </a:extLst>
              </p:cNvPr>
              <p:cNvSpPr txBox="1"/>
              <p:nvPr/>
            </p:nvSpPr>
            <p:spPr>
              <a:xfrm>
                <a:off x="7583788" y="3361162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>
                    <a:latin typeface="+mn-lt"/>
                  </a:rPr>
                  <a:t>Ruoqi</a:t>
                </a:r>
                <a:r>
                  <a:rPr lang="en-US" altLang="zh-CN" sz="1400" dirty="0">
                    <a:latin typeface="+mn-lt"/>
                  </a:rPr>
                  <a:t> Zhang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F3E219A-5472-AE45-A0E4-D53D9BECE9F8}"/>
                  </a:ext>
                </a:extLst>
              </p:cNvPr>
              <p:cNvSpPr txBox="1"/>
              <p:nvPr/>
            </p:nvSpPr>
            <p:spPr>
              <a:xfrm>
                <a:off x="4985218" y="3361162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 err="1">
                    <a:latin typeface="+mn-lt"/>
                    <a:cs typeface="Times New Roman" panose="02020603050405020304" pitchFamily="18" charset="0"/>
                  </a:rPr>
                  <a:t>Jinjia</a:t>
                </a:r>
                <a:r>
                  <a:rPr lang="en-US" altLang="zh-CN" sz="1400" dirty="0">
                    <a:latin typeface="+mn-lt"/>
                    <a:cs typeface="Times New Roman" panose="02020603050405020304" pitchFamily="18" charset="0"/>
                  </a:rPr>
                  <a:t> Feng</a:t>
                </a:r>
                <a:r>
                  <a:rPr lang="en-GB" sz="1400" dirty="0">
                    <a:latin typeface="+mn-lt"/>
                    <a:cs typeface="Times New Roman" panose="02020603050405020304" pitchFamily="18" charset="0"/>
                  </a:rPr>
                  <a:t> 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680E1AC-3692-1E4B-8E50-7023EC7A81C7}"/>
                  </a:ext>
                </a:extLst>
              </p:cNvPr>
              <p:cNvSpPr txBox="1"/>
              <p:nvPr/>
            </p:nvSpPr>
            <p:spPr>
              <a:xfrm>
                <a:off x="3685933" y="3361162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 err="1">
                    <a:latin typeface="+mn-lt"/>
                    <a:cs typeface="Times New Roman" panose="02020603050405020304" pitchFamily="18" charset="0"/>
                  </a:rPr>
                  <a:t>Yuhe</a:t>
                </a:r>
                <a:r>
                  <a:rPr lang="en-US" altLang="zh-CN" sz="1400" dirty="0">
                    <a:latin typeface="+mn-lt"/>
                    <a:cs typeface="Times New Roman" panose="02020603050405020304" pitchFamily="18" charset="0"/>
                  </a:rPr>
                  <a:t> Guo</a:t>
                </a:r>
                <a:r>
                  <a:rPr lang="en-GB" sz="1400" dirty="0">
                    <a:latin typeface="+mn-lt"/>
                    <a:cs typeface="Times New Roman" panose="02020603050405020304" pitchFamily="18" charset="0"/>
                  </a:rPr>
                  <a:t> 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63CA81B-34E9-2E4B-8766-1E2119BB937F}"/>
                  </a:ext>
                </a:extLst>
              </p:cNvPr>
              <p:cNvSpPr txBox="1"/>
              <p:nvPr/>
            </p:nvSpPr>
            <p:spPr>
              <a:xfrm>
                <a:off x="8883073" y="3361162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+mn-lt"/>
                  </a:rPr>
                  <a:t>Xu Liu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115EFE9-3C4C-7042-B60C-65E1B4EA8F8B}"/>
                  </a:ext>
                </a:extLst>
              </p:cNvPr>
              <p:cNvSpPr txBox="1"/>
              <p:nvPr/>
            </p:nvSpPr>
            <p:spPr>
              <a:xfrm>
                <a:off x="10182358" y="3361162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>
                    <a:latin typeface="+mn-lt"/>
                  </a:rPr>
                  <a:t>Mingji</a:t>
                </a:r>
                <a:r>
                  <a:rPr lang="en-US" altLang="zh-CN" sz="1400" dirty="0">
                    <a:latin typeface="+mn-lt"/>
                  </a:rPr>
                  <a:t> Yang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CE75A03-C47C-094E-AE89-4D16143493A4}"/>
                  </a:ext>
                </a:extLst>
              </p:cNvPr>
              <p:cNvSpPr txBox="1"/>
              <p:nvPr/>
            </p:nvSpPr>
            <p:spPr>
              <a:xfrm>
                <a:off x="8872790" y="2004491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 err="1">
                    <a:latin typeface="+mn-lt"/>
                  </a:rPr>
                  <a:t>Tianjing</a:t>
                </a:r>
                <a:r>
                  <a:rPr lang="en-GB" altLang="zh-CN" sz="1400" dirty="0">
                    <a:latin typeface="+mn-lt"/>
                  </a:rPr>
                  <a:t> Zeng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D397076-BECD-E8C8-DA8F-0236D9758B4A}"/>
                  </a:ext>
                </a:extLst>
              </p:cNvPr>
              <p:cNvSpPr txBox="1"/>
              <p:nvPr/>
            </p:nvSpPr>
            <p:spPr>
              <a:xfrm>
                <a:off x="6284503" y="3361162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>
                    <a:latin typeface="+mn-lt"/>
                  </a:rPr>
                  <a:t>Yang Zhang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3209FB0-E4DA-FE6C-F831-227B817FB2CA}"/>
                  </a:ext>
                </a:extLst>
              </p:cNvPr>
              <p:cNvSpPr txBox="1"/>
              <p:nvPr/>
            </p:nvSpPr>
            <p:spPr>
              <a:xfrm>
                <a:off x="7616701" y="4694040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err="1">
                    <a:latin typeface="+mn-lt"/>
                  </a:rPr>
                  <a:t>Jingyu</a:t>
                </a:r>
                <a:r>
                  <a:rPr lang="en-GB" sz="1400" dirty="0">
                    <a:latin typeface="+mn-lt"/>
                  </a:rPr>
                  <a:t> Chen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6E109DD-B13A-1DE0-1517-CAE4EFAE8B52}"/>
                  </a:ext>
                </a:extLst>
              </p:cNvPr>
              <p:cNvSpPr txBox="1"/>
              <p:nvPr/>
            </p:nvSpPr>
            <p:spPr>
              <a:xfrm>
                <a:off x="8913299" y="4694040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err="1">
                    <a:latin typeface="+mn-lt"/>
                  </a:rPr>
                  <a:t>Jiahong</a:t>
                </a:r>
                <a:r>
                  <a:rPr lang="en-GB" sz="1400" dirty="0">
                    <a:latin typeface="+mn-lt"/>
                  </a:rPr>
                  <a:t> Ma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B9BB3DF-3BA4-B275-C7D3-279A63196B1D}"/>
                  </a:ext>
                </a:extLst>
              </p:cNvPr>
              <p:cNvSpPr txBox="1"/>
              <p:nvPr/>
            </p:nvSpPr>
            <p:spPr>
              <a:xfrm>
                <a:off x="5023507" y="4694040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err="1">
                    <a:latin typeface="+mn-lt"/>
                  </a:rPr>
                  <a:t>Runlin</a:t>
                </a:r>
                <a:r>
                  <a:rPr lang="en-GB" sz="1400" dirty="0">
                    <a:latin typeface="+mn-lt"/>
                  </a:rPr>
                  <a:t> Lei</a:t>
                </a: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6F177E3-BD4B-A047-F210-EE1C47996F2D}"/>
                  </a:ext>
                </a:extLst>
              </p:cNvPr>
              <p:cNvSpPr txBox="1"/>
              <p:nvPr/>
            </p:nvSpPr>
            <p:spPr>
              <a:xfrm>
                <a:off x="6320104" y="4694040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err="1">
                    <a:latin typeface="+mn-lt"/>
                  </a:rPr>
                  <a:t>Guanyu</a:t>
                </a:r>
                <a:r>
                  <a:rPr lang="zh-CN" altLang="en-US" sz="1400" dirty="0">
                    <a:latin typeface="+mn-lt"/>
                  </a:rPr>
                  <a:t> </a:t>
                </a:r>
                <a:r>
                  <a:rPr lang="en-US" altLang="zh-CN" sz="1400" dirty="0">
                    <a:latin typeface="+mn-lt"/>
                  </a:rPr>
                  <a:t>Cui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6334899-0C25-1E1B-2F9E-C52DBA7489DC}"/>
                  </a:ext>
                </a:extLst>
              </p:cNvPr>
              <p:cNvSpPr txBox="1"/>
              <p:nvPr/>
            </p:nvSpPr>
            <p:spPr>
              <a:xfrm>
                <a:off x="2430312" y="4694040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+mn-lt"/>
                  </a:rPr>
                  <a:t>Haipeng</a:t>
                </a:r>
                <a:r>
                  <a:rPr lang="en-US" sz="1400" dirty="0">
                    <a:latin typeface="+mn-lt"/>
                  </a:rPr>
                  <a:t> Ding</a:t>
                </a:r>
                <a:endParaRPr lang="en-GB" sz="1400" dirty="0">
                  <a:latin typeface="+mn-lt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82291BE-E07D-27C8-846A-D09CBB026244}"/>
                  </a:ext>
                </a:extLst>
              </p:cNvPr>
              <p:cNvSpPr txBox="1"/>
              <p:nvPr/>
            </p:nvSpPr>
            <p:spPr>
              <a:xfrm>
                <a:off x="3726910" y="4694040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Lu Yi</a:t>
                </a:r>
                <a:endParaRPr lang="en-GB" sz="1400" dirty="0">
                  <a:latin typeface="+mn-lt"/>
                </a:endParaRPr>
              </a:p>
            </p:txBody>
          </p:sp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3B8195A3-2999-21DD-8602-BE48029B6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7" t="8156" r="25155" b="483"/>
              <a:stretch/>
            </p:blipFill>
            <p:spPr>
              <a:xfrm>
                <a:off x="6737517" y="3740452"/>
                <a:ext cx="913993" cy="914400"/>
              </a:xfrm>
              <a:prstGeom prst="ellipse">
                <a:avLst/>
              </a:prstGeom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EB9EF151-922D-E057-FBB7-4A1B24481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44" t="-585" r="644" b="14937"/>
              <a:stretch/>
            </p:blipFill>
            <p:spPr>
              <a:xfrm>
                <a:off x="6728961" y="2418968"/>
                <a:ext cx="918249" cy="914400"/>
              </a:xfrm>
              <a:prstGeom prst="ellipse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BDDA3989-4858-DF7F-E8AD-835F60FDA4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" t="23515" r="-67" b="1325"/>
              <a:stretch/>
            </p:blipFill>
            <p:spPr>
              <a:xfrm>
                <a:off x="8034567" y="3732313"/>
                <a:ext cx="912442" cy="914400"/>
              </a:xfrm>
              <a:prstGeom prst="ellipse">
                <a:avLst/>
              </a:prstGeom>
            </p:spPr>
          </p:pic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A321BA7-F3E7-4967-BB2D-EB11964F1D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61" t="20345" r="361" b="12528"/>
              <a:stretch/>
            </p:blipFill>
            <p:spPr>
              <a:xfrm>
                <a:off x="9330066" y="3732313"/>
                <a:ext cx="912036" cy="914400"/>
              </a:xfrm>
              <a:prstGeom prst="ellipse">
                <a:avLst/>
              </a:prstGeom>
            </p:spPr>
          </p:pic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62FF83A6-A524-2033-FBF5-94BBDACCA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93" t="19363" r="93" b="5601"/>
              <a:stretch/>
            </p:blipFill>
            <p:spPr>
              <a:xfrm>
                <a:off x="5440499" y="3732313"/>
                <a:ext cx="913961" cy="914400"/>
              </a:xfrm>
              <a:prstGeom prst="ellipse">
                <a:avLst/>
              </a:prstGeom>
            </p:spPr>
          </p:pic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E69F8F07-B89F-CC0A-E6F1-FAD390F8D9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7" t="14728" r="157" b="18473"/>
              <a:stretch/>
            </p:blipFill>
            <p:spPr>
              <a:xfrm>
                <a:off x="2846889" y="3732313"/>
                <a:ext cx="911771" cy="914400"/>
              </a:xfrm>
              <a:prstGeom prst="ellipse">
                <a:avLst/>
              </a:prstGeom>
            </p:spPr>
          </p:pic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02249A5E-6923-C547-2F0D-9618BDEDD9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7" t="5900" r="16646"/>
              <a:stretch/>
            </p:blipFill>
            <p:spPr>
              <a:xfrm>
                <a:off x="4141717" y="3732313"/>
                <a:ext cx="915725" cy="914400"/>
              </a:xfrm>
              <a:prstGeom prst="ellipse">
                <a:avLst/>
              </a:prstGeom>
            </p:spPr>
          </p:pic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7AD08EBD-5593-8936-0B02-D16B9D2A794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16" t="18166" r="56332" b="37145"/>
              <a:stretch/>
            </p:blipFill>
            <p:spPr>
              <a:xfrm>
                <a:off x="2846889" y="1087605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4587647-51F8-027C-C691-97888EDDE99E}"/>
                  </a:ext>
                </a:extLst>
              </p:cNvPr>
              <p:cNvSpPr txBox="1"/>
              <p:nvPr/>
            </p:nvSpPr>
            <p:spPr>
              <a:xfrm>
                <a:off x="2401335" y="2004491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1400" dirty="0" err="1">
                    <a:latin typeface="+mn-lt"/>
                  </a:rPr>
                  <a:t>Zhe</a:t>
                </a:r>
                <a:r>
                  <a:rPr lang="en-GB" altLang="zh-CN" sz="1400" dirty="0">
                    <a:latin typeface="+mn-lt"/>
                  </a:rPr>
                  <a:t> Yuan</a:t>
                </a:r>
                <a:endParaRPr lang="en-GB" sz="1400" dirty="0">
                  <a:latin typeface="+mn-lt"/>
                </a:endParaRPr>
              </a:p>
            </p:txBody>
          </p:sp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5F87C7B7-2A3F-AE4B-96E3-9372BE9BC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51" t="26515" r="-1"/>
              <a:stretch/>
            </p:blipFill>
            <p:spPr>
              <a:xfrm rot="5400000">
                <a:off x="10624033" y="3756783"/>
                <a:ext cx="916652" cy="914400"/>
              </a:xfrm>
              <a:prstGeom prst="ellipse">
                <a:avLst/>
              </a:prstGeom>
            </p:spPr>
          </p:pic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8628780-9844-C4A2-CDFE-CD6A1FFB4377}"/>
                  </a:ext>
                </a:extLst>
              </p:cNvPr>
              <p:cNvSpPr txBox="1"/>
              <p:nvPr/>
            </p:nvSpPr>
            <p:spPr>
              <a:xfrm>
                <a:off x="10209897" y="4694040"/>
                <a:ext cx="180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+mn-lt"/>
                  </a:rPr>
                  <a:t>Xiang Li</a:t>
                </a:r>
              </a:p>
            </p:txBody>
          </p:sp>
        </p:grp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DE9ED66E-E11A-07BF-5B37-F5DE86FDC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" t="7376" r="504" b="26320"/>
            <a:stretch/>
          </p:blipFill>
          <p:spPr>
            <a:xfrm>
              <a:off x="10485838" y="2443325"/>
              <a:ext cx="913858" cy="914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405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CEFEF1D0-7FC9-7940-85DF-CFE6B6C64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1584" y="2154664"/>
            <a:ext cx="7772400" cy="1470025"/>
          </a:xfrm>
        </p:spPr>
        <p:txBody>
          <a:bodyPr/>
          <a:lstStyle/>
          <a:p>
            <a:pPr algn="ctr"/>
            <a:r>
              <a:rPr lang="en-US" altLang="zh-CN" sz="4800" dirty="0">
                <a:latin typeface="+mn-lt"/>
              </a:rPr>
              <a:t>Thanks!</a:t>
            </a:r>
            <a:br>
              <a:rPr lang="en-US" altLang="zh-CN" sz="4800" dirty="0">
                <a:latin typeface="+mn-lt"/>
              </a:rPr>
            </a:br>
            <a:r>
              <a:rPr lang="en-US" altLang="zh-CN" sz="4800" b="0" dirty="0">
                <a:latin typeface="+mn-lt"/>
              </a:rPr>
              <a:t>Q&amp;A</a:t>
            </a:r>
            <a:endParaRPr lang="zh-CN" altLang="en-US" sz="4800" b="0" dirty="0">
              <a:latin typeface="+mn-lt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CAE9B57-1CE6-114D-AC77-7D007EBF4606}"/>
              </a:ext>
            </a:extLst>
          </p:cNvPr>
          <p:cNvCxnSpPr>
            <a:cxnSpLocks/>
          </p:cNvCxnSpPr>
          <p:nvPr/>
        </p:nvCxnSpPr>
        <p:spPr>
          <a:xfrm>
            <a:off x="0" y="5733256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 descr="ruclogo.jpg">
            <a:extLst>
              <a:ext uri="{FF2B5EF4-FFF2-40B4-BE49-F238E27FC236}">
                <a16:creationId xmlns:a16="http://schemas.microsoft.com/office/drawing/2014/main" id="{5B8834CC-2F05-D748-B204-BFD8B47FA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787" y="5789963"/>
            <a:ext cx="4017997" cy="96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92BD4F-B0A2-0840-A0E6-0FB799F9A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5887530"/>
            <a:ext cx="4450045" cy="8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4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F81D2-F30D-1941-9916-3E878AB9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450D1-48D4-1E49-8D19-AC42E4CB0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450D1-48D4-1E49-8D19-AC42E4CB0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5626619E-4615-9F4D-BCEE-6CDF4E42B0BE}"/>
              </a:ext>
            </a:extLst>
          </p:cNvPr>
          <p:cNvGrpSpPr/>
          <p:nvPr/>
        </p:nvGrpSpPr>
        <p:grpSpPr>
          <a:xfrm>
            <a:off x="9492628" y="1244600"/>
            <a:ext cx="2232381" cy="1754230"/>
            <a:chOff x="227645" y="3333213"/>
            <a:chExt cx="2616163" cy="2055810"/>
          </a:xfrm>
          <a:solidFill>
            <a:srgbClr val="FFFFFF"/>
          </a:solidFill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B3D3524-DA77-7341-A58C-2B5D0703FE5C}"/>
                </a:ext>
              </a:extLst>
            </p:cNvPr>
            <p:cNvSpPr/>
            <p:nvPr/>
          </p:nvSpPr>
          <p:spPr>
            <a:xfrm>
              <a:off x="1456091" y="333321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1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3EB1F72-8517-A14C-A9F0-BC17AD599CBE}"/>
                </a:ext>
              </a:extLst>
            </p:cNvPr>
            <p:cNvSpPr/>
            <p:nvPr/>
          </p:nvSpPr>
          <p:spPr>
            <a:xfrm>
              <a:off x="462534" y="4033540"/>
              <a:ext cx="360040" cy="360040"/>
            </a:xfrm>
            <a:prstGeom prst="ellipse">
              <a:avLst/>
            </a:prstGeom>
            <a:grp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0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63C3906-34AC-BE4C-A604-B5957E6EDAAB}"/>
                </a:ext>
              </a:extLst>
            </p:cNvPr>
            <p:cNvSpPr/>
            <p:nvPr/>
          </p:nvSpPr>
          <p:spPr>
            <a:xfrm>
              <a:off x="2022118" y="4004195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2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线箭头连接符 6">
              <a:extLst>
                <a:ext uri="{FF2B5EF4-FFF2-40B4-BE49-F238E27FC236}">
                  <a16:creationId xmlns:a16="http://schemas.microsoft.com/office/drawing/2014/main" id="{18FC6A06-BCF3-DF4C-BF38-3507B2D1DE21}"/>
                </a:ext>
              </a:extLst>
            </p:cNvPr>
            <p:cNvCxnSpPr>
              <a:cxnSpLocks/>
              <a:stCxn id="11" idx="2"/>
              <a:endCxn id="12" idx="7"/>
            </p:cNvCxnSpPr>
            <p:nvPr/>
          </p:nvCxnSpPr>
          <p:spPr>
            <a:xfrm flipH="1">
              <a:off x="769847" y="3513233"/>
              <a:ext cx="686244" cy="573034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2E72995-5EA8-DC4F-A794-0965AEE6AD8C}"/>
                </a:ext>
              </a:extLst>
            </p:cNvPr>
            <p:cNvSpPr/>
            <p:nvPr/>
          </p:nvSpPr>
          <p:spPr>
            <a:xfrm>
              <a:off x="227645" y="4991410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3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555CE29-F17D-1047-81D2-66DE7C875235}"/>
                </a:ext>
              </a:extLst>
            </p:cNvPr>
            <p:cNvSpPr/>
            <p:nvPr/>
          </p:nvSpPr>
          <p:spPr>
            <a:xfrm>
              <a:off x="1321089" y="502898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4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D532633-A16C-D643-8083-0694D13FF040}"/>
                </a:ext>
              </a:extLst>
            </p:cNvPr>
            <p:cNvSpPr/>
            <p:nvPr/>
          </p:nvSpPr>
          <p:spPr>
            <a:xfrm>
              <a:off x="2483768" y="466894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5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线箭头连接符 11">
              <a:extLst>
                <a:ext uri="{FF2B5EF4-FFF2-40B4-BE49-F238E27FC236}">
                  <a16:creationId xmlns:a16="http://schemas.microsoft.com/office/drawing/2014/main" id="{271DE45F-2D74-B049-9369-ADF6A572C75D}"/>
                </a:ext>
              </a:extLst>
            </p:cNvPr>
            <p:cNvCxnSpPr>
              <a:cxnSpLocks/>
              <a:stCxn id="13" idx="2"/>
              <a:endCxn id="12" idx="6"/>
            </p:cNvCxnSpPr>
            <p:nvPr/>
          </p:nvCxnSpPr>
          <p:spPr>
            <a:xfrm flipH="1">
              <a:off x="822574" y="4184215"/>
              <a:ext cx="1199544" cy="29345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箭头连接符 12">
              <a:extLst>
                <a:ext uri="{FF2B5EF4-FFF2-40B4-BE49-F238E27FC236}">
                  <a16:creationId xmlns:a16="http://schemas.microsoft.com/office/drawing/2014/main" id="{0CE66412-5F96-0644-A9B3-59A5CE6C0B99}"/>
                </a:ext>
              </a:extLst>
            </p:cNvPr>
            <p:cNvCxnSpPr>
              <a:cxnSpLocks/>
              <a:stCxn id="15" idx="0"/>
              <a:endCxn id="12" idx="4"/>
            </p:cNvCxnSpPr>
            <p:nvPr/>
          </p:nvCxnSpPr>
          <p:spPr>
            <a:xfrm flipV="1">
              <a:off x="407665" y="4393580"/>
              <a:ext cx="234889" cy="59783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线箭头连接符 14">
              <a:extLst>
                <a:ext uri="{FF2B5EF4-FFF2-40B4-BE49-F238E27FC236}">
                  <a16:creationId xmlns:a16="http://schemas.microsoft.com/office/drawing/2014/main" id="{A2900095-ACC1-F04E-9BFE-81AAB4626EFB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1681129" y="4848963"/>
              <a:ext cx="802639" cy="36004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箭头连接符 16">
              <a:extLst>
                <a:ext uri="{FF2B5EF4-FFF2-40B4-BE49-F238E27FC236}">
                  <a16:creationId xmlns:a16="http://schemas.microsoft.com/office/drawing/2014/main" id="{B1BA13FA-3D2B-1348-A49A-B4D1F1704EAF}"/>
                </a:ext>
              </a:extLst>
            </p:cNvPr>
            <p:cNvCxnSpPr>
              <a:cxnSpLocks/>
              <a:stCxn id="11" idx="6"/>
              <a:endCxn id="13" idx="0"/>
            </p:cNvCxnSpPr>
            <p:nvPr/>
          </p:nvCxnSpPr>
          <p:spPr>
            <a:xfrm>
              <a:off x="1816131" y="3513233"/>
              <a:ext cx="386007" cy="49096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箭头连接符 17">
              <a:extLst>
                <a:ext uri="{FF2B5EF4-FFF2-40B4-BE49-F238E27FC236}">
                  <a16:creationId xmlns:a16="http://schemas.microsoft.com/office/drawing/2014/main" id="{64C906DD-04AC-E54F-9A1C-52833C968F50}"/>
                </a:ext>
              </a:extLst>
            </p:cNvPr>
            <p:cNvCxnSpPr>
              <a:cxnSpLocks/>
              <a:stCxn id="16" idx="7"/>
              <a:endCxn id="13" idx="3"/>
            </p:cNvCxnSpPr>
            <p:nvPr/>
          </p:nvCxnSpPr>
          <p:spPr>
            <a:xfrm flipV="1">
              <a:off x="1628402" y="4311508"/>
              <a:ext cx="446443" cy="77020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线箭头连接符 18">
              <a:extLst>
                <a:ext uri="{FF2B5EF4-FFF2-40B4-BE49-F238E27FC236}">
                  <a16:creationId xmlns:a16="http://schemas.microsoft.com/office/drawing/2014/main" id="{54064844-BB05-1D4C-96EE-21EA5DCEF009}"/>
                </a:ext>
              </a:extLst>
            </p:cNvPr>
            <p:cNvCxnSpPr>
              <a:cxnSpLocks/>
              <a:stCxn id="13" idx="6"/>
              <a:endCxn id="17" idx="0"/>
            </p:cNvCxnSpPr>
            <p:nvPr/>
          </p:nvCxnSpPr>
          <p:spPr>
            <a:xfrm>
              <a:off x="2382158" y="4184215"/>
              <a:ext cx="281630" cy="484728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37646C-DD02-8444-9184-78C78B9E57C4}"/>
                  </a:ext>
                </a:extLst>
              </p:cNvPr>
              <p:cNvSpPr txBox="1"/>
              <p:nvPr/>
            </p:nvSpPr>
            <p:spPr>
              <a:xfrm>
                <a:off x="609600" y="3823544"/>
                <a:ext cx="452216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CN" sz="2800" dirty="0"/>
                  <a:t>Degree matrix  </a:t>
                </a:r>
                <a14:m>
                  <m:oMath xmlns:m="http://schemas.openxmlformats.org/officeDocument/2006/math">
                    <m:r>
                      <a:rPr kumimoji="1" lang="en-GB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37646C-DD02-8444-9184-78C78B9E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823544"/>
                <a:ext cx="4522168" cy="430887"/>
              </a:xfrm>
              <a:prstGeom prst="rect">
                <a:avLst/>
              </a:prstGeom>
              <a:blipFill>
                <a:blip r:embed="rId3"/>
                <a:stretch>
                  <a:fillRect l="-5042" t="-22222" b="-47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4">
            <a:extLst>
              <a:ext uri="{FF2B5EF4-FFF2-40B4-BE49-F238E27FC236}">
                <a16:creationId xmlns:a16="http://schemas.microsoft.com/office/drawing/2014/main" id="{9BB27383-D3E2-F840-AFF1-08AA3E4EC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39259"/>
              </p:ext>
            </p:extLst>
          </p:nvPr>
        </p:nvGraphicFramePr>
        <p:xfrm>
          <a:off x="3933471" y="1778567"/>
          <a:ext cx="4968000" cy="4520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632552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85844919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9377205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619303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25284396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004410169"/>
                    </a:ext>
                  </a:extLst>
                </a:gridCol>
              </a:tblGrid>
              <a:tr h="740842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96977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86691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49139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758726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103416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640508"/>
                  </a:ext>
                </a:extLst>
              </a:tr>
            </a:tbl>
          </a:graphicData>
        </a:graphic>
      </p:graphicFrame>
      <p:sp>
        <p:nvSpPr>
          <p:cNvPr id="26" name="左中括号 25">
            <a:extLst>
              <a:ext uri="{FF2B5EF4-FFF2-40B4-BE49-F238E27FC236}">
                <a16:creationId xmlns:a16="http://schemas.microsoft.com/office/drawing/2014/main" id="{3632032E-BDB3-6747-ABF8-0A223679E7BD}"/>
              </a:ext>
            </a:extLst>
          </p:cNvPr>
          <p:cNvSpPr/>
          <p:nvPr/>
        </p:nvSpPr>
        <p:spPr>
          <a:xfrm>
            <a:off x="3852488" y="1627761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1D8DC79E-F4C6-F44A-AC56-6B4691A1F9F3}"/>
              </a:ext>
            </a:extLst>
          </p:cNvPr>
          <p:cNvSpPr/>
          <p:nvPr/>
        </p:nvSpPr>
        <p:spPr>
          <a:xfrm rot="10800000">
            <a:off x="8844557" y="1628801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15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F81D2-F30D-1941-9916-3E878AB9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450D1-48D4-1E49-8D19-AC42E4CB0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450D1-48D4-1E49-8D19-AC42E4CB0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5626619E-4615-9F4D-BCEE-6CDF4E42B0BE}"/>
              </a:ext>
            </a:extLst>
          </p:cNvPr>
          <p:cNvGrpSpPr/>
          <p:nvPr/>
        </p:nvGrpSpPr>
        <p:grpSpPr>
          <a:xfrm>
            <a:off x="9492628" y="1244600"/>
            <a:ext cx="2232381" cy="1754230"/>
            <a:chOff x="227645" y="3333213"/>
            <a:chExt cx="2616163" cy="2055810"/>
          </a:xfrm>
          <a:solidFill>
            <a:srgbClr val="FFFFFF"/>
          </a:solidFill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B3D3524-DA77-7341-A58C-2B5D0703FE5C}"/>
                </a:ext>
              </a:extLst>
            </p:cNvPr>
            <p:cNvSpPr/>
            <p:nvPr/>
          </p:nvSpPr>
          <p:spPr>
            <a:xfrm>
              <a:off x="1456091" y="333321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1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3EB1F72-8517-A14C-A9F0-BC17AD599CBE}"/>
                </a:ext>
              </a:extLst>
            </p:cNvPr>
            <p:cNvSpPr/>
            <p:nvPr/>
          </p:nvSpPr>
          <p:spPr>
            <a:xfrm>
              <a:off x="462534" y="4033540"/>
              <a:ext cx="360040" cy="360040"/>
            </a:xfrm>
            <a:prstGeom prst="ellipse">
              <a:avLst/>
            </a:prstGeom>
            <a:grp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0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63C3906-34AC-BE4C-A604-B5957E6EDAAB}"/>
                </a:ext>
              </a:extLst>
            </p:cNvPr>
            <p:cNvSpPr/>
            <p:nvPr/>
          </p:nvSpPr>
          <p:spPr>
            <a:xfrm>
              <a:off x="2022118" y="4004195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2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线箭头连接符 6">
              <a:extLst>
                <a:ext uri="{FF2B5EF4-FFF2-40B4-BE49-F238E27FC236}">
                  <a16:creationId xmlns:a16="http://schemas.microsoft.com/office/drawing/2014/main" id="{18FC6A06-BCF3-DF4C-BF38-3507B2D1DE21}"/>
                </a:ext>
              </a:extLst>
            </p:cNvPr>
            <p:cNvCxnSpPr>
              <a:cxnSpLocks/>
              <a:stCxn id="11" idx="2"/>
              <a:endCxn id="12" idx="7"/>
            </p:cNvCxnSpPr>
            <p:nvPr/>
          </p:nvCxnSpPr>
          <p:spPr>
            <a:xfrm flipH="1">
              <a:off x="769847" y="3513233"/>
              <a:ext cx="686244" cy="573034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2E72995-5EA8-DC4F-A794-0965AEE6AD8C}"/>
                </a:ext>
              </a:extLst>
            </p:cNvPr>
            <p:cNvSpPr/>
            <p:nvPr/>
          </p:nvSpPr>
          <p:spPr>
            <a:xfrm>
              <a:off x="227645" y="4991410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3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555CE29-F17D-1047-81D2-66DE7C875235}"/>
                </a:ext>
              </a:extLst>
            </p:cNvPr>
            <p:cNvSpPr/>
            <p:nvPr/>
          </p:nvSpPr>
          <p:spPr>
            <a:xfrm>
              <a:off x="1321089" y="502898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4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D532633-A16C-D643-8083-0694D13FF040}"/>
                </a:ext>
              </a:extLst>
            </p:cNvPr>
            <p:cNvSpPr/>
            <p:nvPr/>
          </p:nvSpPr>
          <p:spPr>
            <a:xfrm>
              <a:off x="2483768" y="466894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5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线箭头连接符 11">
              <a:extLst>
                <a:ext uri="{FF2B5EF4-FFF2-40B4-BE49-F238E27FC236}">
                  <a16:creationId xmlns:a16="http://schemas.microsoft.com/office/drawing/2014/main" id="{271DE45F-2D74-B049-9369-ADF6A572C75D}"/>
                </a:ext>
              </a:extLst>
            </p:cNvPr>
            <p:cNvCxnSpPr>
              <a:cxnSpLocks/>
              <a:stCxn id="13" idx="2"/>
              <a:endCxn id="12" idx="6"/>
            </p:cNvCxnSpPr>
            <p:nvPr/>
          </p:nvCxnSpPr>
          <p:spPr>
            <a:xfrm flipH="1">
              <a:off x="822574" y="4184215"/>
              <a:ext cx="1199544" cy="29345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箭头连接符 12">
              <a:extLst>
                <a:ext uri="{FF2B5EF4-FFF2-40B4-BE49-F238E27FC236}">
                  <a16:creationId xmlns:a16="http://schemas.microsoft.com/office/drawing/2014/main" id="{0CE66412-5F96-0644-A9B3-59A5CE6C0B99}"/>
                </a:ext>
              </a:extLst>
            </p:cNvPr>
            <p:cNvCxnSpPr>
              <a:cxnSpLocks/>
              <a:stCxn id="15" idx="0"/>
              <a:endCxn id="12" idx="4"/>
            </p:cNvCxnSpPr>
            <p:nvPr/>
          </p:nvCxnSpPr>
          <p:spPr>
            <a:xfrm flipV="1">
              <a:off x="407665" y="4393580"/>
              <a:ext cx="234889" cy="59783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线箭头连接符 14">
              <a:extLst>
                <a:ext uri="{FF2B5EF4-FFF2-40B4-BE49-F238E27FC236}">
                  <a16:creationId xmlns:a16="http://schemas.microsoft.com/office/drawing/2014/main" id="{A2900095-ACC1-F04E-9BFE-81AAB4626EFB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1681129" y="4848963"/>
              <a:ext cx="802639" cy="36004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箭头连接符 16">
              <a:extLst>
                <a:ext uri="{FF2B5EF4-FFF2-40B4-BE49-F238E27FC236}">
                  <a16:creationId xmlns:a16="http://schemas.microsoft.com/office/drawing/2014/main" id="{B1BA13FA-3D2B-1348-A49A-B4D1F1704EAF}"/>
                </a:ext>
              </a:extLst>
            </p:cNvPr>
            <p:cNvCxnSpPr>
              <a:cxnSpLocks/>
              <a:stCxn id="11" idx="6"/>
              <a:endCxn id="13" idx="0"/>
            </p:cNvCxnSpPr>
            <p:nvPr/>
          </p:nvCxnSpPr>
          <p:spPr>
            <a:xfrm>
              <a:off x="1816131" y="3513233"/>
              <a:ext cx="386007" cy="49096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箭头连接符 17">
              <a:extLst>
                <a:ext uri="{FF2B5EF4-FFF2-40B4-BE49-F238E27FC236}">
                  <a16:creationId xmlns:a16="http://schemas.microsoft.com/office/drawing/2014/main" id="{64C906DD-04AC-E54F-9A1C-52833C968F50}"/>
                </a:ext>
              </a:extLst>
            </p:cNvPr>
            <p:cNvCxnSpPr>
              <a:cxnSpLocks/>
              <a:stCxn id="16" idx="7"/>
              <a:endCxn id="13" idx="3"/>
            </p:cNvCxnSpPr>
            <p:nvPr/>
          </p:nvCxnSpPr>
          <p:spPr>
            <a:xfrm flipV="1">
              <a:off x="1628402" y="4311508"/>
              <a:ext cx="446443" cy="77020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线箭头连接符 18">
              <a:extLst>
                <a:ext uri="{FF2B5EF4-FFF2-40B4-BE49-F238E27FC236}">
                  <a16:creationId xmlns:a16="http://schemas.microsoft.com/office/drawing/2014/main" id="{54064844-BB05-1D4C-96EE-21EA5DCEF009}"/>
                </a:ext>
              </a:extLst>
            </p:cNvPr>
            <p:cNvCxnSpPr>
              <a:cxnSpLocks/>
              <a:stCxn id="13" idx="6"/>
              <a:endCxn id="17" idx="0"/>
            </p:cNvCxnSpPr>
            <p:nvPr/>
          </p:nvCxnSpPr>
          <p:spPr>
            <a:xfrm>
              <a:off x="2382158" y="4184215"/>
              <a:ext cx="281630" cy="484728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96262A6-7A13-DF4B-9D26-F575FC9FBD2A}"/>
                  </a:ext>
                </a:extLst>
              </p:cNvPr>
              <p:cNvSpPr txBox="1"/>
              <p:nvPr/>
            </p:nvSpPr>
            <p:spPr>
              <a:xfrm>
                <a:off x="1948878" y="3821346"/>
                <a:ext cx="22425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GB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96262A6-7A13-DF4B-9D26-F575FC9F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878" y="3821346"/>
                <a:ext cx="2242592" cy="430887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4">
                <a:extLst>
                  <a:ext uri="{FF2B5EF4-FFF2-40B4-BE49-F238E27FC236}">
                    <a16:creationId xmlns:a16="http://schemas.microsoft.com/office/drawing/2014/main" id="{9D5536EB-B66A-A447-97D7-73B465D619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6119381"/>
                  </p:ext>
                </p:extLst>
              </p:nvPr>
            </p:nvGraphicFramePr>
            <p:xfrm>
              <a:off x="3933471" y="1778567"/>
              <a:ext cx="4968000" cy="4520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28000">
                      <a:extLst>
                        <a:ext uri="{9D8B030D-6E8A-4147-A177-3AD203B41FA5}">
                          <a16:colId xmlns:a16="http://schemas.microsoft.com/office/drawing/2014/main" val="16632552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5844919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99377205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0619303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252843965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4004410169"/>
                        </a:ext>
                      </a:extLst>
                    </a:gridCol>
                  </a:tblGrid>
                  <a:tr h="7408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4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4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𝟏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kumimoji="0" lang="en-GB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7969770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6691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kumimoji="0" lang="en-GB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2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kumimoji="0" lang="en-GB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9491392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𝟏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875872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110341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6405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4">
                <a:extLst>
                  <a:ext uri="{FF2B5EF4-FFF2-40B4-BE49-F238E27FC236}">
                    <a16:creationId xmlns:a16="http://schemas.microsoft.com/office/drawing/2014/main" id="{9D5536EB-B66A-A447-97D7-73B465D619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6119381"/>
                  </p:ext>
                </p:extLst>
              </p:nvPr>
            </p:nvGraphicFramePr>
            <p:xfrm>
              <a:off x="3933471" y="1778567"/>
              <a:ext cx="4968000" cy="4520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28000">
                      <a:extLst>
                        <a:ext uri="{9D8B030D-6E8A-4147-A177-3AD203B41FA5}">
                          <a16:colId xmlns:a16="http://schemas.microsoft.com/office/drawing/2014/main" val="16632552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5844919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99377205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0619303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252843965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4004410169"/>
                        </a:ext>
                      </a:extLst>
                    </a:gridCol>
                  </a:tblGrid>
                  <a:tr h="7408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8485" t="-1695" r="-396970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38" t="-1695" r="-303077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1538" t="-1695" r="-203077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7969770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695" r="-504615" b="-4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38" t="-101695" r="-303077" b="-4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6691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8333" r="-504615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8485" t="-198333" r="-396970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2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5455" t="-198333" r="-100000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3077" t="-198333" r="-1538" b="-3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9491392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8333" r="-504615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875872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38" t="-405085" r="-303077" b="-106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3077" t="-405085" r="-1538" b="-106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10341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38" t="-496667" r="-303077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5455" t="-496667" r="-100000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6405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左中括号 25">
            <a:extLst>
              <a:ext uri="{FF2B5EF4-FFF2-40B4-BE49-F238E27FC236}">
                <a16:creationId xmlns:a16="http://schemas.microsoft.com/office/drawing/2014/main" id="{221F32E7-D2DF-094B-BEA8-BF4971AF1361}"/>
              </a:ext>
            </a:extLst>
          </p:cNvPr>
          <p:cNvSpPr/>
          <p:nvPr/>
        </p:nvSpPr>
        <p:spPr>
          <a:xfrm>
            <a:off x="3852488" y="1627761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89F088AF-B9DB-5841-99FD-CCF14247DD1E}"/>
              </a:ext>
            </a:extLst>
          </p:cNvPr>
          <p:cNvSpPr/>
          <p:nvPr/>
        </p:nvSpPr>
        <p:spPr>
          <a:xfrm rot="10800000">
            <a:off x="8844557" y="1628801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9296516-4312-9C4E-9428-9CB9DFE0176B}"/>
                  </a:ext>
                </a:extLst>
              </p:cNvPr>
              <p:cNvSpPr txBox="1"/>
              <p:nvPr/>
            </p:nvSpPr>
            <p:spPr>
              <a:xfrm>
                <a:off x="5231904" y="1150174"/>
                <a:ext cx="2384001" cy="411651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9296516-4312-9C4E-9428-9CB9DFE01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1150174"/>
                <a:ext cx="2384001" cy="41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6CE516D-B1D1-CFD3-4755-D12DFBE34870}"/>
              </a:ext>
            </a:extLst>
          </p:cNvPr>
          <p:cNvSpPr txBox="1"/>
          <p:nvPr/>
        </p:nvSpPr>
        <p:spPr>
          <a:xfrm>
            <a:off x="177780" y="3607490"/>
            <a:ext cx="3032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/>
              <a:t>Normalized adjacency matrix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454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F81D2-F30D-1941-9916-3E878AB9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450D1-48D4-1E49-8D19-AC42E4CB0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450D1-48D4-1E49-8D19-AC42E4CB0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5626619E-4615-9F4D-BCEE-6CDF4E42B0BE}"/>
              </a:ext>
            </a:extLst>
          </p:cNvPr>
          <p:cNvGrpSpPr/>
          <p:nvPr/>
        </p:nvGrpSpPr>
        <p:grpSpPr>
          <a:xfrm>
            <a:off x="9492628" y="1244600"/>
            <a:ext cx="2232381" cy="1754230"/>
            <a:chOff x="227645" y="3333213"/>
            <a:chExt cx="2616163" cy="2055810"/>
          </a:xfrm>
          <a:solidFill>
            <a:srgbClr val="FFFFFF"/>
          </a:solidFill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B3D3524-DA77-7341-A58C-2B5D0703FE5C}"/>
                </a:ext>
              </a:extLst>
            </p:cNvPr>
            <p:cNvSpPr/>
            <p:nvPr/>
          </p:nvSpPr>
          <p:spPr>
            <a:xfrm>
              <a:off x="1456091" y="333321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1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3EB1F72-8517-A14C-A9F0-BC17AD599CBE}"/>
                </a:ext>
              </a:extLst>
            </p:cNvPr>
            <p:cNvSpPr/>
            <p:nvPr/>
          </p:nvSpPr>
          <p:spPr>
            <a:xfrm>
              <a:off x="462534" y="4033540"/>
              <a:ext cx="360040" cy="360040"/>
            </a:xfrm>
            <a:prstGeom prst="ellipse">
              <a:avLst/>
            </a:prstGeom>
            <a:grp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0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63C3906-34AC-BE4C-A604-B5957E6EDAAB}"/>
                </a:ext>
              </a:extLst>
            </p:cNvPr>
            <p:cNvSpPr/>
            <p:nvPr/>
          </p:nvSpPr>
          <p:spPr>
            <a:xfrm>
              <a:off x="2022118" y="4004195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2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线箭头连接符 6">
              <a:extLst>
                <a:ext uri="{FF2B5EF4-FFF2-40B4-BE49-F238E27FC236}">
                  <a16:creationId xmlns:a16="http://schemas.microsoft.com/office/drawing/2014/main" id="{18FC6A06-BCF3-DF4C-BF38-3507B2D1DE21}"/>
                </a:ext>
              </a:extLst>
            </p:cNvPr>
            <p:cNvCxnSpPr>
              <a:cxnSpLocks/>
              <a:stCxn id="11" idx="2"/>
              <a:endCxn id="12" idx="7"/>
            </p:cNvCxnSpPr>
            <p:nvPr/>
          </p:nvCxnSpPr>
          <p:spPr>
            <a:xfrm flipH="1">
              <a:off x="769847" y="3513233"/>
              <a:ext cx="686244" cy="573034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2E72995-5EA8-DC4F-A794-0965AEE6AD8C}"/>
                </a:ext>
              </a:extLst>
            </p:cNvPr>
            <p:cNvSpPr/>
            <p:nvPr/>
          </p:nvSpPr>
          <p:spPr>
            <a:xfrm>
              <a:off x="227645" y="4991410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3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555CE29-F17D-1047-81D2-66DE7C875235}"/>
                </a:ext>
              </a:extLst>
            </p:cNvPr>
            <p:cNvSpPr/>
            <p:nvPr/>
          </p:nvSpPr>
          <p:spPr>
            <a:xfrm>
              <a:off x="1321089" y="502898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4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D532633-A16C-D643-8083-0694D13FF040}"/>
                </a:ext>
              </a:extLst>
            </p:cNvPr>
            <p:cNvSpPr/>
            <p:nvPr/>
          </p:nvSpPr>
          <p:spPr>
            <a:xfrm>
              <a:off x="2483768" y="466894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5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线箭头连接符 11">
              <a:extLst>
                <a:ext uri="{FF2B5EF4-FFF2-40B4-BE49-F238E27FC236}">
                  <a16:creationId xmlns:a16="http://schemas.microsoft.com/office/drawing/2014/main" id="{271DE45F-2D74-B049-9369-ADF6A572C75D}"/>
                </a:ext>
              </a:extLst>
            </p:cNvPr>
            <p:cNvCxnSpPr>
              <a:cxnSpLocks/>
              <a:stCxn id="13" idx="2"/>
              <a:endCxn id="12" idx="6"/>
            </p:cNvCxnSpPr>
            <p:nvPr/>
          </p:nvCxnSpPr>
          <p:spPr>
            <a:xfrm flipH="1">
              <a:off x="822574" y="4184215"/>
              <a:ext cx="1199544" cy="29345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箭头连接符 12">
              <a:extLst>
                <a:ext uri="{FF2B5EF4-FFF2-40B4-BE49-F238E27FC236}">
                  <a16:creationId xmlns:a16="http://schemas.microsoft.com/office/drawing/2014/main" id="{0CE66412-5F96-0644-A9B3-59A5CE6C0B99}"/>
                </a:ext>
              </a:extLst>
            </p:cNvPr>
            <p:cNvCxnSpPr>
              <a:cxnSpLocks/>
              <a:stCxn id="15" idx="0"/>
              <a:endCxn id="12" idx="4"/>
            </p:cNvCxnSpPr>
            <p:nvPr/>
          </p:nvCxnSpPr>
          <p:spPr>
            <a:xfrm flipV="1">
              <a:off x="407665" y="4393580"/>
              <a:ext cx="234889" cy="59783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线箭头连接符 14">
              <a:extLst>
                <a:ext uri="{FF2B5EF4-FFF2-40B4-BE49-F238E27FC236}">
                  <a16:creationId xmlns:a16="http://schemas.microsoft.com/office/drawing/2014/main" id="{A2900095-ACC1-F04E-9BFE-81AAB4626EFB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1681129" y="4848963"/>
              <a:ext cx="802639" cy="36004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箭头连接符 16">
              <a:extLst>
                <a:ext uri="{FF2B5EF4-FFF2-40B4-BE49-F238E27FC236}">
                  <a16:creationId xmlns:a16="http://schemas.microsoft.com/office/drawing/2014/main" id="{B1BA13FA-3D2B-1348-A49A-B4D1F1704EAF}"/>
                </a:ext>
              </a:extLst>
            </p:cNvPr>
            <p:cNvCxnSpPr>
              <a:cxnSpLocks/>
              <a:stCxn id="11" idx="6"/>
              <a:endCxn id="13" idx="0"/>
            </p:cNvCxnSpPr>
            <p:nvPr/>
          </p:nvCxnSpPr>
          <p:spPr>
            <a:xfrm>
              <a:off x="1816131" y="3513233"/>
              <a:ext cx="386007" cy="49096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箭头连接符 17">
              <a:extLst>
                <a:ext uri="{FF2B5EF4-FFF2-40B4-BE49-F238E27FC236}">
                  <a16:creationId xmlns:a16="http://schemas.microsoft.com/office/drawing/2014/main" id="{64C906DD-04AC-E54F-9A1C-52833C968F50}"/>
                </a:ext>
              </a:extLst>
            </p:cNvPr>
            <p:cNvCxnSpPr>
              <a:cxnSpLocks/>
              <a:stCxn id="16" idx="7"/>
              <a:endCxn id="13" idx="3"/>
            </p:cNvCxnSpPr>
            <p:nvPr/>
          </p:nvCxnSpPr>
          <p:spPr>
            <a:xfrm flipV="1">
              <a:off x="1628402" y="4311508"/>
              <a:ext cx="446443" cy="77020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线箭头连接符 18">
              <a:extLst>
                <a:ext uri="{FF2B5EF4-FFF2-40B4-BE49-F238E27FC236}">
                  <a16:creationId xmlns:a16="http://schemas.microsoft.com/office/drawing/2014/main" id="{54064844-BB05-1D4C-96EE-21EA5DCEF009}"/>
                </a:ext>
              </a:extLst>
            </p:cNvPr>
            <p:cNvCxnSpPr>
              <a:cxnSpLocks/>
              <a:stCxn id="13" idx="6"/>
              <a:endCxn id="17" idx="0"/>
            </p:cNvCxnSpPr>
            <p:nvPr/>
          </p:nvCxnSpPr>
          <p:spPr>
            <a:xfrm>
              <a:off x="2382158" y="4184215"/>
              <a:ext cx="281630" cy="484728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469B6BC-E460-D445-8403-6418053C06A8}"/>
                  </a:ext>
                </a:extLst>
              </p:cNvPr>
              <p:cNvSpPr txBox="1"/>
              <p:nvPr/>
            </p:nvSpPr>
            <p:spPr>
              <a:xfrm>
                <a:off x="1948878" y="3821346"/>
                <a:ext cx="22425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GB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469B6BC-E460-D445-8403-6418053C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878" y="3821346"/>
                <a:ext cx="2242592" cy="430887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4">
                <a:extLst>
                  <a:ext uri="{FF2B5EF4-FFF2-40B4-BE49-F238E27FC236}">
                    <a16:creationId xmlns:a16="http://schemas.microsoft.com/office/drawing/2014/main" id="{63805CB6-9F05-AE40-B41E-70D0FC448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5923496"/>
                  </p:ext>
                </p:extLst>
              </p:nvPr>
            </p:nvGraphicFramePr>
            <p:xfrm>
              <a:off x="3933471" y="1778567"/>
              <a:ext cx="4968000" cy="4520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28000">
                      <a:extLst>
                        <a:ext uri="{9D8B030D-6E8A-4147-A177-3AD203B41FA5}">
                          <a16:colId xmlns:a16="http://schemas.microsoft.com/office/drawing/2014/main" val="16632552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5844919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99377205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0619303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252843965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4004410169"/>
                        </a:ext>
                      </a:extLst>
                    </a:gridCol>
                  </a:tblGrid>
                  <a:tr h="7408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4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4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𝟏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kumimoji="0" lang="en-GB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7969770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6691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kumimoji="0" lang="en-GB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2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kumimoji="0" lang="en-GB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9491392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𝟑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𝟏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875872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110341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𝟒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  <m:r>
                                      <a:rPr kumimoji="0" lang="en-GB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GB" sz="16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6405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4">
                <a:extLst>
                  <a:ext uri="{FF2B5EF4-FFF2-40B4-BE49-F238E27FC236}">
                    <a16:creationId xmlns:a16="http://schemas.microsoft.com/office/drawing/2014/main" id="{63805CB6-9F05-AE40-B41E-70D0FC448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5923496"/>
                  </p:ext>
                </p:extLst>
              </p:nvPr>
            </p:nvGraphicFramePr>
            <p:xfrm>
              <a:off x="3933471" y="1778567"/>
              <a:ext cx="4968000" cy="45208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28000">
                      <a:extLst>
                        <a:ext uri="{9D8B030D-6E8A-4147-A177-3AD203B41FA5}">
                          <a16:colId xmlns:a16="http://schemas.microsoft.com/office/drawing/2014/main" val="16632552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5844919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99377205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0619303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252843965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4004410169"/>
                        </a:ext>
                      </a:extLst>
                    </a:gridCol>
                  </a:tblGrid>
                  <a:tr h="7408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8485" t="-1695" r="-396970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38" t="-1695" r="-303077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1538" t="-1695" r="-203077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7969770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695" r="-504615" b="-4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38" t="-101695" r="-303077" b="-4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6691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8333" r="-504615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8485" t="-198333" r="-396970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2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5455" t="-198333" r="-100000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3077" t="-198333" r="-1538" b="-3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9491392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8333" r="-504615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875872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38" t="-405085" r="-303077" b="-106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3077" t="-405085" r="-1538" b="-106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10341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38" t="-496667" r="-303077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latin typeface="+mn-lt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5455" t="-496667" r="-100000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6405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左中括号 25">
            <a:extLst>
              <a:ext uri="{FF2B5EF4-FFF2-40B4-BE49-F238E27FC236}">
                <a16:creationId xmlns:a16="http://schemas.microsoft.com/office/drawing/2014/main" id="{CAE9C5D7-51F1-7941-AC11-0A41C6D6B72C}"/>
              </a:ext>
            </a:extLst>
          </p:cNvPr>
          <p:cNvSpPr/>
          <p:nvPr/>
        </p:nvSpPr>
        <p:spPr>
          <a:xfrm>
            <a:off x="3852488" y="1627761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B89779A0-4842-934C-8EC0-60204307F184}"/>
              </a:ext>
            </a:extLst>
          </p:cNvPr>
          <p:cNvSpPr/>
          <p:nvPr/>
        </p:nvSpPr>
        <p:spPr>
          <a:xfrm rot="10800000">
            <a:off x="8844557" y="1628801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FE757FB-0B11-2C46-9B33-E95CB7E6D137}"/>
                  </a:ext>
                </a:extLst>
              </p:cNvPr>
              <p:cNvSpPr txBox="1"/>
              <p:nvPr/>
            </p:nvSpPr>
            <p:spPr>
              <a:xfrm>
                <a:off x="5108775" y="1113007"/>
                <a:ext cx="2617392" cy="411651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kumimoji="1"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FE757FB-0B11-2C46-9B33-E95CB7E6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75" y="1113007"/>
                <a:ext cx="2617392" cy="41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DA590A9-93D7-FAF2-D0D3-0BBA87B00A16}"/>
              </a:ext>
            </a:extLst>
          </p:cNvPr>
          <p:cNvSpPr txBox="1"/>
          <p:nvPr/>
        </p:nvSpPr>
        <p:spPr>
          <a:xfrm>
            <a:off x="219619" y="3573016"/>
            <a:ext cx="2880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Normalized Laplacian matrix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142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988B6-409A-5D49-B154-5BC03702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2D3A2E-C665-394B-9159-5115F8BCD4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sz="2800" dirty="0"/>
                  <a:t>Node feature matrix </a:t>
                </a:r>
                <a14:m>
                  <m:oMath xmlns:m="http://schemas.openxmlformats.org/officeDocument/2006/math">
                    <m:r>
                      <a:rPr kumimoji="1" lang="en-GB" altLang="zh-CN" sz="2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GB" altLang="zh-CN" sz="28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GB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GB" sz="2800" i="1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kumimoji="1" lang="en-GB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GB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GB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kumimoji="1" lang="en-US" altLang="zh-CN" sz="2800" dirty="0"/>
                  <a:t>, </a:t>
                </a:r>
                <a14:m>
                  <m:oMath xmlns:m="http://schemas.openxmlformats.org/officeDocument/2006/math">
                    <m:r>
                      <a:rPr kumimoji="1" lang="en-GB" altLang="zh-CN" sz="2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GB" altLang="zh-CN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/>
                  <a:t>denotes the dimension</a:t>
                </a:r>
              </a:p>
              <a:p>
                <a:endParaRPr kumimoji="1" lang="en-US" altLang="zh-CN" sz="2400" dirty="0"/>
              </a:p>
              <a:p>
                <a:pPr lvl="1"/>
                <a:endParaRPr kumimoji="1" lang="en-US" altLang="zh-CN" sz="24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2D3A2E-C665-394B-9159-5115F8BCD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表格 10">
            <a:extLst>
              <a:ext uri="{FF2B5EF4-FFF2-40B4-BE49-F238E27FC236}">
                <a16:creationId xmlns:a16="http://schemas.microsoft.com/office/drawing/2014/main" id="{51D3EFA7-2BE6-2B43-98F1-0C8EDEC36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22544"/>
              </p:ext>
            </p:extLst>
          </p:nvPr>
        </p:nvGraphicFramePr>
        <p:xfrm>
          <a:off x="1756001" y="2681218"/>
          <a:ext cx="850469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60">
                  <a:extLst>
                    <a:ext uri="{9D8B030D-6E8A-4147-A177-3AD203B41FA5}">
                      <a16:colId xmlns:a16="http://schemas.microsoft.com/office/drawing/2014/main" val="2042742681"/>
                    </a:ext>
                  </a:extLst>
                </a:gridCol>
                <a:gridCol w="1189856">
                  <a:extLst>
                    <a:ext uri="{9D8B030D-6E8A-4147-A177-3AD203B41FA5}">
                      <a16:colId xmlns:a16="http://schemas.microsoft.com/office/drawing/2014/main" val="2864838226"/>
                    </a:ext>
                  </a:extLst>
                </a:gridCol>
                <a:gridCol w="1189856">
                  <a:extLst>
                    <a:ext uri="{9D8B030D-6E8A-4147-A177-3AD203B41FA5}">
                      <a16:colId xmlns:a16="http://schemas.microsoft.com/office/drawing/2014/main" val="3920779568"/>
                    </a:ext>
                  </a:extLst>
                </a:gridCol>
                <a:gridCol w="1189856">
                  <a:extLst>
                    <a:ext uri="{9D8B030D-6E8A-4147-A177-3AD203B41FA5}">
                      <a16:colId xmlns:a16="http://schemas.microsoft.com/office/drawing/2014/main" val="2393424714"/>
                    </a:ext>
                  </a:extLst>
                </a:gridCol>
                <a:gridCol w="1189856">
                  <a:extLst>
                    <a:ext uri="{9D8B030D-6E8A-4147-A177-3AD203B41FA5}">
                      <a16:colId xmlns:a16="http://schemas.microsoft.com/office/drawing/2014/main" val="461702472"/>
                    </a:ext>
                  </a:extLst>
                </a:gridCol>
                <a:gridCol w="1189856">
                  <a:extLst>
                    <a:ext uri="{9D8B030D-6E8A-4147-A177-3AD203B41FA5}">
                      <a16:colId xmlns:a16="http://schemas.microsoft.com/office/drawing/2014/main" val="3417968273"/>
                    </a:ext>
                  </a:extLst>
                </a:gridCol>
                <a:gridCol w="1189856">
                  <a:extLst>
                    <a:ext uri="{9D8B030D-6E8A-4147-A177-3AD203B41FA5}">
                      <a16:colId xmlns:a16="http://schemas.microsoft.com/office/drawing/2014/main" val="3854256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Node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b="1" kern="0" dirty="0"/>
                        <a:t>Features1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b="1" kern="0" dirty="0"/>
                        <a:t>Features2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b="1" kern="0" dirty="0"/>
                        <a:t>Features3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b="1" kern="0" dirty="0"/>
                        <a:t>Features4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b="1" kern="0" dirty="0"/>
                        <a:t>Features5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b="1" kern="0" dirty="0"/>
                        <a:t>Features6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03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400" b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kumimoji="1" lang="en-US" altLang="zh-CN" sz="1400" b="1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54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400" b="1" dirty="0"/>
                        <a:t>x</a:t>
                      </a:r>
                      <a:r>
                        <a:rPr kumimoji="1" lang="en-US" altLang="zh-CN" sz="1400" b="1" baseline="-25000" dirty="0"/>
                        <a:t>1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42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400" b="1" dirty="0"/>
                        <a:t>x</a:t>
                      </a:r>
                      <a:r>
                        <a:rPr kumimoji="1" lang="en-US" altLang="zh-CN" sz="1400" b="1" baseline="-25000" dirty="0"/>
                        <a:t>2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25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400" b="1" dirty="0"/>
                        <a:t>x</a:t>
                      </a:r>
                      <a:r>
                        <a:rPr kumimoji="1" lang="en-US" altLang="zh-CN" sz="1400" b="1" baseline="-25000" dirty="0"/>
                        <a:t>3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92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400" b="1" dirty="0"/>
                        <a:t>x</a:t>
                      </a:r>
                      <a:r>
                        <a:rPr kumimoji="1" lang="en-US" altLang="zh-CN" sz="1400" b="1" baseline="-25000" dirty="0"/>
                        <a:t>4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55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400" b="1" dirty="0"/>
                        <a:t>x</a:t>
                      </a:r>
                      <a:r>
                        <a:rPr kumimoji="1" lang="en-US" altLang="zh-CN" sz="1400" b="1" baseline="-25000" dirty="0"/>
                        <a:t>5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66703"/>
                  </a:ext>
                </a:extLst>
              </a:tr>
            </a:tbl>
          </a:graphicData>
        </a:graphic>
      </p:graphicFrame>
      <p:grpSp>
        <p:nvGrpSpPr>
          <p:cNvPr id="50" name="组合 49">
            <a:extLst>
              <a:ext uri="{FF2B5EF4-FFF2-40B4-BE49-F238E27FC236}">
                <a16:creationId xmlns:a16="http://schemas.microsoft.com/office/drawing/2014/main" id="{CCA5F07A-88C3-C24E-BAD7-9EC022FA5DC6}"/>
              </a:ext>
            </a:extLst>
          </p:cNvPr>
          <p:cNvGrpSpPr/>
          <p:nvPr/>
        </p:nvGrpSpPr>
        <p:grpSpPr>
          <a:xfrm>
            <a:off x="9912424" y="1124744"/>
            <a:ext cx="1852966" cy="1525754"/>
            <a:chOff x="227645" y="3333213"/>
            <a:chExt cx="2616163" cy="2055810"/>
          </a:xfrm>
          <a:solidFill>
            <a:schemeClr val="bg1"/>
          </a:solidFill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F2A4261-7221-6F4B-B561-20D87A5F1C65}"/>
                </a:ext>
              </a:extLst>
            </p:cNvPr>
            <p:cNvSpPr/>
            <p:nvPr/>
          </p:nvSpPr>
          <p:spPr>
            <a:xfrm>
              <a:off x="1456091" y="333321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1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F5E5911-7721-5943-B40E-0B7535322470}"/>
                </a:ext>
              </a:extLst>
            </p:cNvPr>
            <p:cNvSpPr/>
            <p:nvPr/>
          </p:nvSpPr>
          <p:spPr>
            <a:xfrm>
              <a:off x="462534" y="4033540"/>
              <a:ext cx="360040" cy="360040"/>
            </a:xfrm>
            <a:prstGeom prst="ellipse">
              <a:avLst/>
            </a:prstGeom>
            <a:grp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0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7BD4F6D-E42A-8346-BD67-690B72810C88}"/>
                </a:ext>
              </a:extLst>
            </p:cNvPr>
            <p:cNvSpPr/>
            <p:nvPr/>
          </p:nvSpPr>
          <p:spPr>
            <a:xfrm>
              <a:off x="2022118" y="4004195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2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线箭头连接符 6">
              <a:extLst>
                <a:ext uri="{FF2B5EF4-FFF2-40B4-BE49-F238E27FC236}">
                  <a16:creationId xmlns:a16="http://schemas.microsoft.com/office/drawing/2014/main" id="{B4178BA8-E092-374F-BCF8-857024D8D3F3}"/>
                </a:ext>
              </a:extLst>
            </p:cNvPr>
            <p:cNvCxnSpPr>
              <a:cxnSpLocks/>
              <a:stCxn id="51" idx="2"/>
              <a:endCxn id="52" idx="7"/>
            </p:cNvCxnSpPr>
            <p:nvPr/>
          </p:nvCxnSpPr>
          <p:spPr>
            <a:xfrm flipH="1">
              <a:off x="769847" y="3513233"/>
              <a:ext cx="686244" cy="573034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BEF7B9D-9688-C448-A548-3944331A530C}"/>
                </a:ext>
              </a:extLst>
            </p:cNvPr>
            <p:cNvSpPr/>
            <p:nvPr/>
          </p:nvSpPr>
          <p:spPr>
            <a:xfrm>
              <a:off x="227645" y="4991410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3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D054D8C-CA0D-A54C-89CE-75CCA04BBC6B}"/>
                </a:ext>
              </a:extLst>
            </p:cNvPr>
            <p:cNvSpPr/>
            <p:nvPr/>
          </p:nvSpPr>
          <p:spPr>
            <a:xfrm>
              <a:off x="1321089" y="502898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4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4E8691C-424C-A947-8C1F-50FFAD8BCB50}"/>
                </a:ext>
              </a:extLst>
            </p:cNvPr>
            <p:cNvSpPr/>
            <p:nvPr/>
          </p:nvSpPr>
          <p:spPr>
            <a:xfrm>
              <a:off x="2483768" y="466894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5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6FF8D021-C89F-E445-BA13-A33CBB1ACF2A}"/>
                </a:ext>
              </a:extLst>
            </p:cNvPr>
            <p:cNvCxnSpPr>
              <a:cxnSpLocks/>
              <a:stCxn id="53" idx="2"/>
              <a:endCxn id="52" idx="6"/>
            </p:cNvCxnSpPr>
            <p:nvPr/>
          </p:nvCxnSpPr>
          <p:spPr>
            <a:xfrm flipH="1">
              <a:off x="822574" y="4184215"/>
              <a:ext cx="1199544" cy="29345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0BF124E4-1602-D246-873C-526F72A222B9}"/>
                </a:ext>
              </a:extLst>
            </p:cNvPr>
            <p:cNvCxnSpPr>
              <a:cxnSpLocks/>
              <a:stCxn id="55" idx="0"/>
              <a:endCxn id="52" idx="4"/>
            </p:cNvCxnSpPr>
            <p:nvPr/>
          </p:nvCxnSpPr>
          <p:spPr>
            <a:xfrm flipV="1">
              <a:off x="407665" y="4393580"/>
              <a:ext cx="234889" cy="59783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线箭头连接符 14">
              <a:extLst>
                <a:ext uri="{FF2B5EF4-FFF2-40B4-BE49-F238E27FC236}">
                  <a16:creationId xmlns:a16="http://schemas.microsoft.com/office/drawing/2014/main" id="{A0A58713-2429-C940-9B15-B7CA7FEFB526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>
            <a:xfrm flipV="1">
              <a:off x="1681129" y="4848963"/>
              <a:ext cx="802639" cy="36004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线箭头连接符 16">
              <a:extLst>
                <a:ext uri="{FF2B5EF4-FFF2-40B4-BE49-F238E27FC236}">
                  <a16:creationId xmlns:a16="http://schemas.microsoft.com/office/drawing/2014/main" id="{30BBAB16-FF53-A04D-88B6-AFC948227ED8}"/>
                </a:ext>
              </a:extLst>
            </p:cNvPr>
            <p:cNvCxnSpPr>
              <a:cxnSpLocks/>
              <a:stCxn id="51" idx="6"/>
              <a:endCxn id="53" idx="0"/>
            </p:cNvCxnSpPr>
            <p:nvPr/>
          </p:nvCxnSpPr>
          <p:spPr>
            <a:xfrm>
              <a:off x="1816131" y="3513233"/>
              <a:ext cx="386007" cy="49096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线箭头连接符 17">
              <a:extLst>
                <a:ext uri="{FF2B5EF4-FFF2-40B4-BE49-F238E27FC236}">
                  <a16:creationId xmlns:a16="http://schemas.microsoft.com/office/drawing/2014/main" id="{A698F50A-BF2D-D34C-AA36-2A8B28DB981D}"/>
                </a:ext>
              </a:extLst>
            </p:cNvPr>
            <p:cNvCxnSpPr>
              <a:cxnSpLocks/>
              <a:stCxn id="56" idx="7"/>
              <a:endCxn id="53" idx="3"/>
            </p:cNvCxnSpPr>
            <p:nvPr/>
          </p:nvCxnSpPr>
          <p:spPr>
            <a:xfrm flipV="1">
              <a:off x="1628402" y="4311508"/>
              <a:ext cx="446443" cy="77020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线箭头连接符 18">
              <a:extLst>
                <a:ext uri="{FF2B5EF4-FFF2-40B4-BE49-F238E27FC236}">
                  <a16:creationId xmlns:a16="http://schemas.microsoft.com/office/drawing/2014/main" id="{944C324A-0B0B-0D4B-843C-99C1EF6AC5C4}"/>
                </a:ext>
              </a:extLst>
            </p:cNvPr>
            <p:cNvCxnSpPr>
              <a:cxnSpLocks/>
              <a:stCxn id="53" idx="6"/>
              <a:endCxn id="57" idx="0"/>
            </p:cNvCxnSpPr>
            <p:nvPr/>
          </p:nvCxnSpPr>
          <p:spPr>
            <a:xfrm>
              <a:off x="2382158" y="4184215"/>
              <a:ext cx="281630" cy="484728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6514520"/>
      </p:ext>
    </p:extLst>
  </p:cSld>
  <p:clrMapOvr>
    <a:masterClrMapping/>
  </p:clrMapOvr>
</p:sld>
</file>

<file path=ppt/theme/theme1.xml><?xml version="1.0" encoding="utf-8"?>
<a:theme xmlns:a="http://schemas.openxmlformats.org/drawingml/2006/main" name="CAS">
  <a:themeElements>
    <a:clrScheme name="CAS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CA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AS 12">
    <a:dk1>
      <a:srgbClr val="000000"/>
    </a:dk1>
    <a:lt1>
      <a:srgbClr val="FFFFFF"/>
    </a:lt1>
    <a:dk2>
      <a:srgbClr val="000000"/>
    </a:dk2>
    <a:lt2>
      <a:srgbClr val="00007D"/>
    </a:lt2>
    <a:accent1>
      <a:srgbClr val="9999FF"/>
    </a:accent1>
    <a:accent2>
      <a:srgbClr val="9999CC"/>
    </a:accent2>
    <a:accent3>
      <a:srgbClr val="FFFFFF"/>
    </a:accent3>
    <a:accent4>
      <a:srgbClr val="000000"/>
    </a:accent4>
    <a:accent5>
      <a:srgbClr val="CACAFF"/>
    </a:accent5>
    <a:accent6>
      <a:srgbClr val="8A8AB9"/>
    </a:accent6>
    <a:hlink>
      <a:srgbClr val="666699"/>
    </a:hlink>
    <a:folHlink>
      <a:srgbClr val="CCCCE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127527</TotalTime>
  <Words>2620</Words>
  <Application>Microsoft Macintosh PowerPoint</Application>
  <PresentationFormat>宽屏</PresentationFormat>
  <Paragraphs>844</Paragraphs>
  <Slides>56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8" baseType="lpstr">
      <vt:lpstr>黑体</vt:lpstr>
      <vt:lpstr>黑体</vt:lpstr>
      <vt:lpstr>宋体</vt:lpstr>
      <vt:lpstr>Microsoft YaHei</vt:lpstr>
      <vt:lpstr>Arial</vt:lpstr>
      <vt:lpstr>Arial Black</vt:lpstr>
      <vt:lpstr>Calibri</vt:lpstr>
      <vt:lpstr>Cambria Math</vt:lpstr>
      <vt:lpstr>Corbel</vt:lpstr>
      <vt:lpstr>Times New Roman</vt:lpstr>
      <vt:lpstr>Wingdings</vt:lpstr>
      <vt:lpstr>CAS</vt:lpstr>
      <vt:lpstr>PowerPoint 演示文稿</vt:lpstr>
      <vt:lpstr>Outline</vt:lpstr>
      <vt:lpstr>Graphs are ubiquitous</vt:lpstr>
      <vt:lpstr>Graph</vt:lpstr>
      <vt:lpstr>Graph</vt:lpstr>
      <vt:lpstr>Graph</vt:lpstr>
      <vt:lpstr>Graph</vt:lpstr>
      <vt:lpstr>Graph</vt:lpstr>
      <vt:lpstr>Graph</vt:lpstr>
      <vt:lpstr>Graph Neural Network</vt:lpstr>
      <vt:lpstr>Graph Neural Network</vt:lpstr>
      <vt:lpstr>Message passing scheme</vt:lpstr>
      <vt:lpstr>GCN and CNN</vt:lpstr>
      <vt:lpstr>Recommendation system</vt:lpstr>
      <vt:lpstr>Traffic Forecast</vt:lpstr>
      <vt:lpstr>Drug Discovery</vt:lpstr>
      <vt:lpstr>Outline</vt:lpstr>
      <vt:lpstr>Graph Signal</vt:lpstr>
      <vt:lpstr>Graph Signal</vt:lpstr>
      <vt:lpstr>Graph Signal</vt:lpstr>
      <vt:lpstr>Graph Fourier Transform</vt:lpstr>
      <vt:lpstr>Graph Fourier Transform</vt:lpstr>
      <vt:lpstr>Graph Filter</vt:lpstr>
      <vt:lpstr>Graph Convolution</vt:lpstr>
      <vt:lpstr>Homo./Heterophilic Graph &amp; Filter</vt:lpstr>
      <vt:lpstr>Graph Filter</vt:lpstr>
      <vt:lpstr>Spectral-based GNNs</vt:lpstr>
      <vt:lpstr>Spectral-based GNNs</vt:lpstr>
      <vt:lpstr>GCN</vt:lpstr>
      <vt:lpstr>Outline</vt:lpstr>
      <vt:lpstr>Simple and Deep  Graph Convolutional Networks (ICML, 2020)</vt:lpstr>
      <vt:lpstr>Motivations</vt:lpstr>
      <vt:lpstr>GCNII</vt:lpstr>
      <vt:lpstr>GCNII</vt:lpstr>
      <vt:lpstr>GCNII</vt:lpstr>
      <vt:lpstr>GCNII vs GCN</vt:lpstr>
      <vt:lpstr>GCNII</vt:lpstr>
      <vt:lpstr>Experiments</vt:lpstr>
      <vt:lpstr>Experiments</vt:lpstr>
      <vt:lpstr>BernNet: Learning Arbitrary Graph Spectral Filters via Bernstein Approximation (NeurIPS 2021)</vt:lpstr>
      <vt:lpstr>Motivations</vt:lpstr>
      <vt:lpstr>Background</vt:lpstr>
      <vt:lpstr>BernNet</vt:lpstr>
      <vt:lpstr>Bernstein Approximation</vt:lpstr>
      <vt:lpstr>Experiment</vt:lpstr>
      <vt:lpstr>Experiment</vt:lpstr>
      <vt:lpstr>Convolutional Neural Networks on Graphs with Chebyshev Approximation, Revisited  (NeurIPS 2022 Oral，1.5%)</vt:lpstr>
      <vt:lpstr>Motivations</vt:lpstr>
      <vt:lpstr>Chebyshev Expansion</vt:lpstr>
      <vt:lpstr>ChebNetII</vt:lpstr>
      <vt:lpstr>Experiments</vt:lpstr>
      <vt:lpstr>Experiments</vt:lpstr>
      <vt:lpstr>Outline</vt:lpstr>
      <vt:lpstr>Summary</vt:lpstr>
      <vt:lpstr>Team Members &amp; Collaborators</vt:lpstr>
      <vt:lpstr>Thanks! Q&amp;A</vt:lpstr>
    </vt:vector>
  </TitlesOfParts>
  <Company>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L.Su</dc:creator>
  <cp:lastModifiedBy>Zhewei Wei</cp:lastModifiedBy>
  <cp:revision>7093</cp:revision>
  <cp:lastPrinted>2014-06-10T00:11:33Z</cp:lastPrinted>
  <dcterms:created xsi:type="dcterms:W3CDTF">2009-06-29T05:49:26Z</dcterms:created>
  <dcterms:modified xsi:type="dcterms:W3CDTF">2023-03-15T03:36:19Z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